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2"/>
  </p:notesMasterIdLst>
  <p:sldIdLst>
    <p:sldId id="257" r:id="rId2"/>
    <p:sldId id="256" r:id="rId3"/>
    <p:sldId id="258" r:id="rId4"/>
    <p:sldId id="259" r:id="rId5"/>
    <p:sldId id="279" r:id="rId6"/>
    <p:sldId id="260" r:id="rId7"/>
    <p:sldId id="261" r:id="rId8"/>
    <p:sldId id="280" r:id="rId9"/>
    <p:sldId id="263" r:id="rId10"/>
    <p:sldId id="264" r:id="rId11"/>
    <p:sldId id="265" r:id="rId12"/>
    <p:sldId id="266" r:id="rId13"/>
    <p:sldId id="270" r:id="rId14"/>
    <p:sldId id="267" r:id="rId15"/>
    <p:sldId id="273" r:id="rId16"/>
    <p:sldId id="272" r:id="rId17"/>
    <p:sldId id="274" r:id="rId18"/>
    <p:sldId id="275" r:id="rId19"/>
    <p:sldId id="278" r:id="rId20"/>
    <p:sldId id="277" r:id="rId21"/>
  </p:sldIdLst>
  <p:sldSz cx="9906000" cy="6858000" type="A4"/>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Lato" panose="020F0502020204030203" pitchFamily="34" charset="0"/>
      <p:regular r:id="rId29"/>
      <p:bold r:id="rId30"/>
    </p:embeddedFont>
    <p:embeddedFont>
      <p:font typeface="Mont Heavy DEMO" panose="00000A00000000000000" pitchFamily="50" charset="0"/>
      <p:bold r:id="rId31"/>
    </p:embeddedFont>
    <p:embeddedFont>
      <p:font typeface="에스코어 드림 2 ExtraLight" panose="020B0203030302020204" pitchFamily="34" charset="-127"/>
      <p:regular r:id="rId32"/>
    </p:embeddedFont>
    <p:embeddedFont>
      <p:font typeface="에스코어 드림 3 Light" panose="020B0303030302020204" pitchFamily="34" charset="-127"/>
      <p:regular r:id="rId33"/>
    </p:embeddedFont>
    <p:embeddedFont>
      <p:font typeface="에스코어 드림 4 Regular" panose="020B0503030302020204" pitchFamily="34" charset="-127"/>
      <p:regular r:id="rId34"/>
    </p:embeddedFont>
    <p:embeddedFont>
      <p:font typeface="에스코어 드림 6 Bold" panose="020B0703030302020204" pitchFamily="34" charset="-127"/>
      <p:bold r:id="rId35"/>
    </p:embeddedFont>
    <p:embeddedFont>
      <p:font typeface="에스코어 드림 7 ExtraBold" panose="020B0803030302020204" pitchFamily="34" charset="-127"/>
      <p:bold r:id="rId36"/>
    </p:embeddedFont>
    <p:embeddedFont>
      <p:font typeface="에스코어 드림 8 Heavy" panose="020B0903030302020204" pitchFamily="34" charset="-127"/>
      <p:bold r:id="rId37"/>
    </p:embeddedFont>
    <p:embeddedFont>
      <p:font typeface="에스코어 드림 9 Black" panose="020B0A03030302020204" pitchFamily="34" charset="-127"/>
      <p:bold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EEB3"/>
    <a:srgbClr val="212121"/>
    <a:srgbClr val="65A6AB"/>
    <a:srgbClr val="C4063C"/>
    <a:srgbClr val="C41806"/>
    <a:srgbClr val="519095"/>
    <a:srgbClr val="55979C"/>
    <a:srgbClr val="438C8E"/>
    <a:srgbClr val="1E66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154" autoAdjust="0"/>
  </p:normalViewPr>
  <p:slideViewPr>
    <p:cSldViewPr snapToGrid="0">
      <p:cViewPr varScale="1">
        <p:scale>
          <a:sx n="66" d="100"/>
          <a:sy n="66" d="100"/>
        </p:scale>
        <p:origin x="175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D9959-9811-4DAB-817E-513430758B6E}" type="datetimeFigureOut">
              <a:rPr lang="en-CA" smtClean="0"/>
              <a:t>2022-04-28</a:t>
            </a:fld>
            <a:endParaRPr lang="en-CA"/>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4AC3F-62C9-48A9-A9B2-E47F2296F17E}" type="slidenum">
              <a:rPr lang="en-CA" smtClean="0"/>
              <a:t>‹#›</a:t>
            </a:fld>
            <a:endParaRPr lang="en-CA"/>
          </a:p>
        </p:txBody>
      </p:sp>
    </p:spTree>
    <p:extLst>
      <p:ext uri="{BB962C8B-B14F-4D97-AF65-F5344CB8AC3E}">
        <p14:creationId xmlns:p14="http://schemas.microsoft.com/office/powerpoint/2010/main" val="3496348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odetd.com/en/article/11747278"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gluon-face.readthedocs.io/en/lates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564AC3F-62C9-48A9-A9B2-E47F2296F17E}" type="slidenum">
              <a:rPr lang="en-CA" smtClean="0"/>
              <a:t>20</a:t>
            </a:fld>
            <a:endParaRPr lang="en-CA"/>
          </a:p>
        </p:txBody>
      </p:sp>
    </p:spTree>
    <p:extLst>
      <p:ext uri="{BB962C8B-B14F-4D97-AF65-F5344CB8AC3E}">
        <p14:creationId xmlns:p14="http://schemas.microsoft.com/office/powerpoint/2010/main" val="282632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564AC3F-62C9-48A9-A9B2-E47F2296F17E}" type="slidenum">
              <a:rPr lang="en-CA" smtClean="0"/>
              <a:t>5</a:t>
            </a:fld>
            <a:endParaRPr lang="en-CA"/>
          </a:p>
        </p:txBody>
      </p:sp>
    </p:spTree>
    <p:extLst>
      <p:ext uri="{BB962C8B-B14F-4D97-AF65-F5344CB8AC3E}">
        <p14:creationId xmlns:p14="http://schemas.microsoft.com/office/powerpoint/2010/main" val="2564468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ko-KR" altLang="en-US" sz="1800" b="0" i="0" u="none" strike="noStrike" dirty="0">
                <a:solidFill>
                  <a:srgbClr val="000000"/>
                </a:solidFill>
                <a:effectLst/>
                <a:latin typeface="Arial" panose="020B0604020202020204" pitchFamily="34" charset="0"/>
              </a:rPr>
              <a:t>대규모 얼굴 인식을 위해 </a:t>
            </a:r>
            <a:r>
              <a:rPr lang="en-US" altLang="ko-KR" sz="1800" b="0" i="0" u="none" strike="noStrike" dirty="0">
                <a:solidFill>
                  <a:srgbClr val="000000"/>
                </a:solidFill>
                <a:effectLst/>
                <a:latin typeface="Arial" panose="020B0604020202020204" pitchFamily="34" charset="0"/>
              </a:rPr>
              <a:t>Deep Convolutional Neural Networks(DCNNs)</a:t>
            </a:r>
            <a:r>
              <a:rPr lang="ko-KR" altLang="en-US" sz="1800" b="0" i="0" u="none" strike="noStrike" dirty="0">
                <a:solidFill>
                  <a:srgbClr val="000000"/>
                </a:solidFill>
                <a:effectLst/>
                <a:latin typeface="Arial" panose="020B0604020202020204" pitchFamily="34" charset="0"/>
              </a:rPr>
              <a:t>를 사용해 </a:t>
            </a:r>
            <a:r>
              <a:rPr lang="en-US" altLang="ko-KR" sz="1800" b="0" i="0" u="none" strike="noStrike" dirty="0">
                <a:solidFill>
                  <a:srgbClr val="000000"/>
                </a:solidFill>
                <a:effectLst/>
                <a:latin typeface="Arial" panose="020B0604020202020204" pitchFamily="34" charset="0"/>
              </a:rPr>
              <a:t>feature learning</a:t>
            </a:r>
            <a:r>
              <a:rPr lang="ko-KR" altLang="en-US" sz="1800" b="0" i="0" u="none" strike="noStrike" dirty="0">
                <a:solidFill>
                  <a:srgbClr val="000000"/>
                </a:solidFill>
                <a:effectLst/>
                <a:latin typeface="Arial" panose="020B0604020202020204" pitchFamily="34" charset="0"/>
              </a:rPr>
              <a:t>을 하는 데 있어서 주요한 </a:t>
            </a:r>
            <a:r>
              <a:rPr lang="en-US" altLang="ko-KR" sz="1800" b="0" i="0" u="none" strike="noStrike" dirty="0">
                <a:solidFill>
                  <a:srgbClr val="000000"/>
                </a:solidFill>
                <a:effectLst/>
                <a:latin typeface="Arial" panose="020B0604020202020204" pitchFamily="34" charset="0"/>
              </a:rPr>
              <a:t>challenge </a:t>
            </a:r>
            <a:r>
              <a:rPr lang="ko-KR" altLang="en-US" sz="1800" b="0" i="0" u="none" strike="noStrike" dirty="0">
                <a:solidFill>
                  <a:srgbClr val="000000"/>
                </a:solidFill>
                <a:effectLst/>
                <a:latin typeface="Arial" panose="020B0604020202020204" pitchFamily="34" charset="0"/>
              </a:rPr>
              <a:t>중 하나는 </a:t>
            </a:r>
            <a:r>
              <a:rPr lang="en-US" altLang="ko-KR" sz="1800" b="0" i="0" u="none" strike="noStrike" dirty="0">
                <a:solidFill>
                  <a:srgbClr val="000000"/>
                </a:solidFill>
                <a:effectLst/>
                <a:latin typeface="Arial" panose="020B0604020202020204" pitchFamily="34" charset="0"/>
              </a:rPr>
              <a:t>discriminative power</a:t>
            </a:r>
            <a:r>
              <a:rPr lang="ko-KR" altLang="en-US" sz="1800" b="0" i="0" u="none" strike="noStrike" dirty="0">
                <a:solidFill>
                  <a:srgbClr val="000000"/>
                </a:solidFill>
                <a:effectLst/>
                <a:latin typeface="Arial" panose="020B0604020202020204" pitchFamily="34" charset="0"/>
              </a:rPr>
              <a:t>를 강화하는 적절한 </a:t>
            </a:r>
            <a:r>
              <a:rPr lang="en-US" altLang="ko-KR" sz="1800" b="0" i="0" u="none" strike="noStrike" dirty="0">
                <a:solidFill>
                  <a:srgbClr val="000000"/>
                </a:solidFill>
                <a:effectLst/>
                <a:latin typeface="Arial" panose="020B0604020202020204" pitchFamily="34" charset="0"/>
              </a:rPr>
              <a:t>loss function</a:t>
            </a:r>
            <a:r>
              <a:rPr lang="ko-KR" altLang="en-US" sz="1800" b="0" i="0" u="none" strike="noStrike" dirty="0">
                <a:solidFill>
                  <a:srgbClr val="000000"/>
                </a:solidFill>
                <a:effectLst/>
                <a:latin typeface="Arial" panose="020B0604020202020204" pitchFamily="34" charset="0"/>
              </a:rPr>
              <a:t>의 설계이다</a:t>
            </a:r>
            <a:r>
              <a:rPr lang="en-US" altLang="ko-KR" sz="1800" b="0" i="0" u="none" strike="noStrike" dirty="0">
                <a:solidFill>
                  <a:srgbClr val="000000"/>
                </a:solidFill>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solidFill>
                  <a:srgbClr val="000000"/>
                </a:solidFill>
                <a:effectLst/>
                <a:latin typeface="Arial" panose="020B0604020202020204" pitchFamily="34" charset="0"/>
              </a:rPr>
              <a:t>점들은 샘플을 나타내고</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선은 각 </a:t>
            </a:r>
            <a:r>
              <a:rPr lang="en-US" altLang="ko-KR" sz="1800" b="0" i="0" u="none" strike="noStrike" dirty="0">
                <a:solidFill>
                  <a:srgbClr val="000000"/>
                </a:solidFill>
                <a:effectLst/>
                <a:latin typeface="Arial" panose="020B0604020202020204" pitchFamily="34" charset="0"/>
              </a:rPr>
              <a:t>identity</a:t>
            </a:r>
            <a:r>
              <a:rPr lang="ko-KR" altLang="en-US" sz="1800" b="0" i="0" u="none" strike="noStrike" dirty="0">
                <a:solidFill>
                  <a:srgbClr val="000000"/>
                </a:solidFill>
                <a:effectLst/>
                <a:latin typeface="Arial" panose="020B0604020202020204" pitchFamily="34" charset="0"/>
              </a:rPr>
              <a:t>의 중심 방향을 나타낸다</a:t>
            </a:r>
            <a:r>
              <a:rPr lang="en-US" altLang="ko-KR" sz="1800" b="0" i="0" u="none" strike="noStrike" dirty="0">
                <a:solidFill>
                  <a:srgbClr val="000000"/>
                </a:solidFill>
                <a:effectLst/>
                <a:latin typeface="Arial" panose="020B0604020202020204" pitchFamily="34" charset="0"/>
              </a:rPr>
              <a:t>. Feature normalization</a:t>
            </a:r>
            <a:r>
              <a:rPr lang="ko-KR" altLang="en-US" sz="1800" b="0" i="0" u="none" strike="noStrike" dirty="0">
                <a:solidFill>
                  <a:srgbClr val="000000"/>
                </a:solidFill>
                <a:effectLst/>
                <a:latin typeface="Arial" panose="020B0604020202020204" pitchFamily="34" charset="0"/>
              </a:rPr>
              <a:t>을 기반으로</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모든 </a:t>
            </a:r>
            <a:r>
              <a:rPr lang="en-US" altLang="ko-KR" sz="1800" b="0" i="0" u="none" strike="noStrike" dirty="0">
                <a:solidFill>
                  <a:srgbClr val="000000"/>
                </a:solidFill>
                <a:effectLst/>
                <a:latin typeface="Arial" panose="020B0604020202020204" pitchFamily="34" charset="0"/>
              </a:rPr>
              <a:t>face feature</a:t>
            </a:r>
            <a:r>
              <a:rPr lang="ko-KR" altLang="en-US" sz="1800" b="0" i="0" u="none" strike="noStrike" dirty="0">
                <a:solidFill>
                  <a:srgbClr val="000000"/>
                </a:solidFill>
                <a:effectLst/>
                <a:latin typeface="Arial" panose="020B0604020202020204" pitchFamily="34" charset="0"/>
              </a:rPr>
              <a:t>들은 고정된 반지름을 가지는 호 공간에 존재한다</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가장 가까운 </a:t>
            </a:r>
            <a:r>
              <a:rPr lang="en-US" altLang="ko-KR" sz="1800" b="0" i="0" u="none" strike="noStrike" dirty="0">
                <a:solidFill>
                  <a:srgbClr val="000000"/>
                </a:solidFill>
                <a:effectLst/>
                <a:latin typeface="Arial" panose="020B0604020202020204" pitchFamily="34" charset="0"/>
              </a:rPr>
              <a:t>class </a:t>
            </a:r>
            <a:r>
              <a:rPr lang="ko-KR" altLang="en-US" sz="1800" b="0" i="0" u="none" strike="noStrike" dirty="0">
                <a:solidFill>
                  <a:srgbClr val="000000"/>
                </a:solidFill>
                <a:effectLst/>
                <a:latin typeface="Arial" panose="020B0604020202020204" pitchFamily="34" charset="0"/>
              </a:rPr>
              <a:t>간의 </a:t>
            </a:r>
            <a:r>
              <a:rPr lang="en-US" altLang="ko-KR" sz="1800" b="0" i="0" u="none" strike="noStrike" dirty="0">
                <a:solidFill>
                  <a:srgbClr val="000000"/>
                </a:solidFill>
                <a:effectLst/>
                <a:latin typeface="Arial" panose="020B0604020202020204" pitchFamily="34" charset="0"/>
              </a:rPr>
              <a:t>Geodesic distance gap</a:t>
            </a:r>
            <a:r>
              <a:rPr lang="ko-KR" altLang="en-US" sz="1800" b="0" i="0" u="none" strike="noStrike" dirty="0">
                <a:solidFill>
                  <a:srgbClr val="000000"/>
                </a:solidFill>
                <a:effectLst/>
                <a:latin typeface="Arial" panose="020B0604020202020204" pitchFamily="34" charset="0"/>
              </a:rPr>
              <a:t>은 </a:t>
            </a:r>
            <a:r>
              <a:rPr lang="en-US" altLang="ko-KR" sz="1800" b="0" i="0" u="none" strike="noStrike" dirty="0">
                <a:solidFill>
                  <a:srgbClr val="000000"/>
                </a:solidFill>
                <a:effectLst/>
                <a:latin typeface="Arial" panose="020B0604020202020204" pitchFamily="34" charset="0"/>
              </a:rPr>
              <a:t>additive angular margin penalty</a:t>
            </a:r>
            <a:r>
              <a:rPr lang="ko-KR" altLang="en-US" sz="1800" b="0" i="0" u="none" strike="noStrike" dirty="0">
                <a:solidFill>
                  <a:srgbClr val="000000"/>
                </a:solidFill>
                <a:effectLst/>
                <a:latin typeface="Arial" panose="020B0604020202020204" pitchFamily="34" charset="0"/>
              </a:rPr>
              <a:t>가 포함되었을 때 분명해지는 것을 볼 수 있다</a:t>
            </a:r>
            <a:r>
              <a:rPr lang="en-US" altLang="ko-KR" sz="1800" b="0" i="0" u="none" strike="noStrike" dirty="0">
                <a:solidFill>
                  <a:srgbClr val="000000"/>
                </a:solidFill>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err="1">
                <a:solidFill>
                  <a:srgbClr val="000000"/>
                </a:solidFill>
                <a:effectLst/>
                <a:latin typeface="Arial" panose="020B0604020202020204" pitchFamily="34" charset="0"/>
              </a:rPr>
              <a:t>softmax</a:t>
            </a:r>
            <a:r>
              <a:rPr lang="en-US" altLang="ko-KR" sz="1800" b="0" i="0" u="none" strike="noStrike" dirty="0">
                <a:solidFill>
                  <a:srgbClr val="000000"/>
                </a:solidFill>
                <a:effectLst/>
                <a:latin typeface="Arial" panose="020B0604020202020204" pitchFamily="34" charset="0"/>
              </a:rPr>
              <a:t> loss</a:t>
            </a:r>
            <a:r>
              <a:rPr lang="ko-KR" altLang="en-US" sz="1800" b="0" i="0" u="none" strike="noStrike" dirty="0">
                <a:solidFill>
                  <a:srgbClr val="000000"/>
                </a:solidFill>
                <a:effectLst/>
                <a:latin typeface="Arial" panose="020B0604020202020204" pitchFamily="34" charset="0"/>
              </a:rPr>
              <a:t>는 대략 분리될 수 있는 </a:t>
            </a:r>
            <a:r>
              <a:rPr lang="en-US" altLang="ko-KR" sz="1800" b="0" i="0" u="none" strike="noStrike" dirty="0">
                <a:solidFill>
                  <a:srgbClr val="000000"/>
                </a:solidFill>
                <a:effectLst/>
                <a:latin typeface="Arial" panose="020B0604020202020204" pitchFamily="34" charset="0"/>
              </a:rPr>
              <a:t>feature embedding</a:t>
            </a:r>
            <a:r>
              <a:rPr lang="ko-KR" altLang="en-US" sz="1800" b="0" i="0" u="none" strike="noStrike" dirty="0">
                <a:solidFill>
                  <a:srgbClr val="000000"/>
                </a:solidFill>
                <a:effectLst/>
                <a:latin typeface="Arial" panose="020B0604020202020204" pitchFamily="34" charset="0"/>
              </a:rPr>
              <a:t>을 만들지만</a:t>
            </a:r>
            <a:r>
              <a:rPr lang="en-US" altLang="ko-KR" sz="1800" b="0" i="0" u="none" strike="noStrike" dirty="0">
                <a:solidFill>
                  <a:srgbClr val="000000"/>
                </a:solidFill>
                <a:effectLst/>
                <a:latin typeface="Arial" panose="020B0604020202020204" pitchFamily="34" charset="0"/>
              </a:rPr>
              <a:t>, decision boundary</a:t>
            </a:r>
            <a:r>
              <a:rPr lang="ko-KR" altLang="en-US" sz="1800" b="0" i="0" u="none" strike="noStrike" dirty="0">
                <a:solidFill>
                  <a:srgbClr val="000000"/>
                </a:solidFill>
                <a:effectLst/>
                <a:latin typeface="Arial" panose="020B0604020202020204" pitchFamily="34" charset="0"/>
              </a:rPr>
              <a:t>에서는 현저히 애매모호함을 만들어낸다</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반면에</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제안된 </a:t>
            </a:r>
            <a:r>
              <a:rPr lang="en-US" altLang="ko-KR" sz="1800" b="0" i="0" u="none" strike="noStrike" dirty="0" err="1">
                <a:solidFill>
                  <a:srgbClr val="000000"/>
                </a:solidFill>
                <a:effectLst/>
                <a:latin typeface="Arial" panose="020B0604020202020204" pitchFamily="34" charset="0"/>
              </a:rPr>
              <a:t>ArcFace</a:t>
            </a:r>
            <a:r>
              <a:rPr lang="en-US" altLang="ko-KR" sz="1800" b="0" i="0" u="none" strike="noStrike" dirty="0">
                <a:solidFill>
                  <a:srgbClr val="000000"/>
                </a:solidFill>
                <a:effectLst/>
                <a:latin typeface="Arial" panose="020B0604020202020204" pitchFamily="34" charset="0"/>
              </a:rPr>
              <a:t> loss</a:t>
            </a:r>
            <a:r>
              <a:rPr lang="ko-KR" altLang="en-US" sz="1800" b="0" i="0" u="none" strike="noStrike" dirty="0">
                <a:solidFill>
                  <a:srgbClr val="000000"/>
                </a:solidFill>
                <a:effectLst/>
                <a:latin typeface="Arial" panose="020B0604020202020204" pitchFamily="34" charset="0"/>
              </a:rPr>
              <a:t>는 가장 가까운 클래스 간의 더욱 명백한 </a:t>
            </a:r>
            <a:r>
              <a:rPr lang="en-US" altLang="ko-KR" sz="1800" b="0" i="0" u="none" strike="noStrike" dirty="0">
                <a:solidFill>
                  <a:srgbClr val="000000"/>
                </a:solidFill>
                <a:effectLst/>
                <a:latin typeface="Arial" panose="020B0604020202020204" pitchFamily="34" charset="0"/>
              </a:rPr>
              <a:t>gap</a:t>
            </a:r>
            <a:r>
              <a:rPr lang="ko-KR" altLang="en-US" sz="1800" b="0" i="0" u="none" strike="noStrike" dirty="0">
                <a:solidFill>
                  <a:srgbClr val="000000"/>
                </a:solidFill>
                <a:effectLst/>
                <a:latin typeface="Arial" panose="020B0604020202020204" pitchFamily="34" charset="0"/>
              </a:rPr>
              <a:t>이 생기도록 만든다</a:t>
            </a:r>
            <a:r>
              <a:rPr lang="en-US" altLang="ko-KR" sz="1800" b="0" i="0" u="none" strike="noStrike" dirty="0">
                <a:solidFill>
                  <a:srgbClr val="000000"/>
                </a:solidFill>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solidFill>
                  <a:srgbClr val="333333"/>
                </a:solidFill>
                <a:effectLst/>
                <a:latin typeface="Arial" panose="020B0604020202020204" pitchFamily="34" charset="0"/>
              </a:rPr>
              <a:t>특정 클래스를 의미하는 벡터들이</a:t>
            </a:r>
            <a:r>
              <a:rPr lang="ko-KR" altLang="en-US" sz="1800" b="0" i="0" u="none" strike="noStrike" dirty="0">
                <a:solidFill>
                  <a:srgbClr val="006DD7"/>
                </a:solidFill>
                <a:effectLst/>
                <a:latin typeface="Arial" panose="020B0604020202020204" pitchFamily="34" charset="0"/>
              </a:rPr>
              <a:t> 클래스 개수 만큼</a:t>
            </a:r>
            <a:r>
              <a:rPr lang="ko-KR" altLang="en-US" sz="1800" b="0" i="0" u="none" strike="noStrike" dirty="0">
                <a:solidFill>
                  <a:srgbClr val="333333"/>
                </a:solidFill>
                <a:effectLst/>
                <a:latin typeface="Arial" panose="020B0604020202020204" pitchFamily="34" charset="0"/>
              </a:rPr>
              <a:t> 있고</a:t>
            </a:r>
            <a:r>
              <a:rPr lang="en-US" altLang="ko-KR" sz="1800" b="0" i="0" u="none" strike="noStrike" dirty="0">
                <a:solidFill>
                  <a:srgbClr val="333333"/>
                </a:solidFill>
                <a:effectLst/>
                <a:latin typeface="Arial" panose="020B0604020202020204" pitchFamily="34" charset="0"/>
              </a:rPr>
              <a:t>, </a:t>
            </a:r>
            <a:r>
              <a:rPr lang="ko-KR" altLang="en-US" sz="1800" b="0" i="0" u="none" strike="noStrike" dirty="0">
                <a:solidFill>
                  <a:srgbClr val="333333"/>
                </a:solidFill>
                <a:effectLst/>
                <a:latin typeface="Arial" panose="020B0604020202020204" pitchFamily="34" charset="0"/>
              </a:rPr>
              <a:t>입력이 들어왔을 때 얻어지는 벡터를 </a:t>
            </a:r>
            <a:r>
              <a:rPr lang="ko-KR" altLang="en-US" sz="1800" b="0" i="0" u="none" strike="noStrike" dirty="0" err="1">
                <a:solidFill>
                  <a:srgbClr val="333333"/>
                </a:solidFill>
                <a:effectLst/>
                <a:latin typeface="Arial" panose="020B0604020202020204" pitchFamily="34" charset="0"/>
              </a:rPr>
              <a:t>내적하여</a:t>
            </a:r>
            <a:r>
              <a:rPr lang="ko-KR" altLang="en-US" sz="1800" b="0" i="0" u="none" strike="noStrike" dirty="0">
                <a:solidFill>
                  <a:srgbClr val="333333"/>
                </a:solidFill>
                <a:effectLst/>
                <a:latin typeface="Arial" panose="020B0604020202020204" pitchFamily="34" charset="0"/>
              </a:rPr>
              <a:t> 각도를 구함</a:t>
            </a:r>
            <a:endParaRPr lang="ko-KR" altLang="en-US" b="0" dirty="0">
              <a:effectLst/>
            </a:endParaRPr>
          </a:p>
          <a:p>
            <a:pPr rtl="0">
              <a:spcBef>
                <a:spcPts val="0"/>
              </a:spcBef>
              <a:spcAft>
                <a:spcPts val="0"/>
              </a:spcAft>
            </a:pPr>
            <a:r>
              <a:rPr lang="ko-KR" altLang="en-US" sz="1800" b="0" i="0" u="none" strike="noStrike" dirty="0">
                <a:solidFill>
                  <a:srgbClr val="333333"/>
                </a:solidFill>
                <a:effectLst/>
                <a:latin typeface="Arial" panose="020B0604020202020204" pitchFamily="34" charset="0"/>
              </a:rPr>
              <a:t>정답 클래스와의 각도가 최소화 되도록 학습</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solidFill>
                  <a:srgbClr val="000000"/>
                </a:solidFill>
                <a:effectLst/>
                <a:latin typeface="Arial" panose="020B0604020202020204" pitchFamily="34" charset="0"/>
              </a:rPr>
              <a:t>https://cumulu-s.tistory.com/9</a:t>
            </a:r>
            <a:endParaRPr lang="ko-KR" altLang="en-US" b="0" dirty="0">
              <a:effectLst/>
            </a:endParaRPr>
          </a:p>
          <a:p>
            <a:pPr rtl="0">
              <a:spcBef>
                <a:spcPts val="1000"/>
              </a:spcBef>
              <a:spcAft>
                <a:spcPts val="0"/>
              </a:spcAft>
            </a:pPr>
            <a:r>
              <a:rPr lang="en-US" altLang="ko-KR" sz="1800" b="0" i="0" u="none" strike="noStrike" dirty="0">
                <a:solidFill>
                  <a:srgbClr val="000000"/>
                </a:solidFill>
                <a:effectLst/>
                <a:latin typeface="Calibri" panose="020F0502020204030204" pitchFamily="34" charset="0"/>
              </a:rPr>
              <a:t>https://www.tensorflow.org/addons/tutorials/losses_triplet</a:t>
            </a:r>
            <a:endParaRPr lang="ko-KR" altLang="en-US" b="0" dirty="0">
              <a:effectLst/>
            </a:endParaRPr>
          </a:p>
          <a:p>
            <a:pPr rtl="0">
              <a:spcBef>
                <a:spcPts val="1000"/>
              </a:spcBef>
              <a:spcAft>
                <a:spcPts val="0"/>
              </a:spcAft>
            </a:pPr>
            <a:r>
              <a:rPr lang="en-US" altLang="ko-KR" sz="1800" b="0" i="0" u="sng" strike="noStrike" dirty="0">
                <a:solidFill>
                  <a:srgbClr val="0563C1"/>
                </a:solidFill>
                <a:effectLst/>
                <a:latin typeface="Calibri" panose="020F0502020204030204" pitchFamily="34" charset="0"/>
                <a:hlinkClick r:id="rId3"/>
              </a:rPr>
              <a:t>https://www.codetd.com/en/article/11747278</a:t>
            </a:r>
            <a:endParaRPr lang="ko-KR" altLang="en-US" b="0" dirty="0">
              <a:effectLst/>
            </a:endParaRPr>
          </a:p>
          <a:p>
            <a:pPr rtl="0">
              <a:spcBef>
                <a:spcPts val="1000"/>
              </a:spcBef>
              <a:spcAft>
                <a:spcPts val="0"/>
              </a:spcAft>
            </a:pPr>
            <a:r>
              <a:rPr lang="en-US" altLang="ko-KR" sz="1800" b="0" i="0" u="sng" strike="noStrike" dirty="0">
                <a:solidFill>
                  <a:srgbClr val="1967D2"/>
                </a:solidFill>
                <a:effectLst/>
                <a:latin typeface="Arial" panose="020B0604020202020204" pitchFamily="34" charset="0"/>
                <a:hlinkClick r:id="rId4"/>
              </a:rPr>
              <a:t>https://gluon-face.readthedocs.io/en/latest/</a:t>
            </a:r>
            <a:endParaRPr lang="ko-KR" altLang="en-US" b="0" dirty="0">
              <a:effectLst/>
            </a:endParaRPr>
          </a:p>
          <a:p>
            <a:br>
              <a:rPr lang="ko-KR" altLang="en-US" dirty="0"/>
            </a:br>
            <a:endParaRPr lang="en-CA" dirty="0"/>
          </a:p>
        </p:txBody>
      </p:sp>
      <p:sp>
        <p:nvSpPr>
          <p:cNvPr id="4" name="Slide Number Placeholder 3"/>
          <p:cNvSpPr>
            <a:spLocks noGrp="1"/>
          </p:cNvSpPr>
          <p:nvPr>
            <p:ph type="sldNum" sz="quarter" idx="5"/>
          </p:nvPr>
        </p:nvSpPr>
        <p:spPr/>
        <p:txBody>
          <a:bodyPr/>
          <a:lstStyle/>
          <a:p>
            <a:fld id="{6564AC3F-62C9-48A9-A9B2-E47F2296F17E}" type="slidenum">
              <a:rPr lang="en-CA" smtClean="0"/>
              <a:t>7</a:t>
            </a:fld>
            <a:endParaRPr lang="en-CA"/>
          </a:p>
        </p:txBody>
      </p:sp>
    </p:spTree>
    <p:extLst>
      <p:ext uri="{BB962C8B-B14F-4D97-AF65-F5344CB8AC3E}">
        <p14:creationId xmlns:p14="http://schemas.microsoft.com/office/powerpoint/2010/main" val="91765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564AC3F-62C9-48A9-A9B2-E47F2296F17E}" type="slidenum">
              <a:rPr lang="en-CA" smtClean="0"/>
              <a:t>8</a:t>
            </a:fld>
            <a:endParaRPr lang="en-CA"/>
          </a:p>
        </p:txBody>
      </p:sp>
    </p:spTree>
    <p:extLst>
      <p:ext uri="{BB962C8B-B14F-4D97-AF65-F5344CB8AC3E}">
        <p14:creationId xmlns:p14="http://schemas.microsoft.com/office/powerpoint/2010/main" val="217434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ko-KR" altLang="en-US" sz="1800" b="0" i="0" u="none" strike="noStrike" dirty="0">
                <a:solidFill>
                  <a:srgbClr val="333333"/>
                </a:solidFill>
                <a:effectLst/>
                <a:latin typeface="Arial" panose="020B0604020202020204" pitchFamily="34" charset="0"/>
              </a:rPr>
              <a:t>특정 클래스를 의미하는 벡터들이</a:t>
            </a:r>
            <a:r>
              <a:rPr lang="ko-KR" altLang="en-US" sz="1800" b="0" i="0" u="none" strike="noStrike" dirty="0">
                <a:solidFill>
                  <a:srgbClr val="006DD7"/>
                </a:solidFill>
                <a:effectLst/>
                <a:latin typeface="Arial" panose="020B0604020202020204" pitchFamily="34" charset="0"/>
              </a:rPr>
              <a:t> 클래스 개수 만큼</a:t>
            </a:r>
            <a:r>
              <a:rPr lang="ko-KR" altLang="en-US" sz="1800" b="0" i="0" u="none" strike="noStrike" dirty="0">
                <a:solidFill>
                  <a:srgbClr val="333333"/>
                </a:solidFill>
                <a:effectLst/>
                <a:latin typeface="Arial" panose="020B0604020202020204" pitchFamily="34" charset="0"/>
              </a:rPr>
              <a:t> 있고</a:t>
            </a:r>
            <a:r>
              <a:rPr lang="en-US" altLang="ko-KR" sz="1800" b="0" i="0" u="none" strike="noStrike" dirty="0">
                <a:solidFill>
                  <a:srgbClr val="333333"/>
                </a:solidFill>
                <a:effectLst/>
                <a:latin typeface="Arial" panose="020B0604020202020204" pitchFamily="34" charset="0"/>
              </a:rPr>
              <a:t>, </a:t>
            </a:r>
            <a:r>
              <a:rPr lang="ko-KR" altLang="en-US" sz="1800" b="0" i="0" u="none" strike="noStrike" dirty="0">
                <a:solidFill>
                  <a:srgbClr val="333333"/>
                </a:solidFill>
                <a:effectLst/>
                <a:latin typeface="Arial" panose="020B0604020202020204" pitchFamily="34" charset="0"/>
              </a:rPr>
              <a:t>입력이 들어왔을 때 얻어지는 벡터를 </a:t>
            </a:r>
            <a:r>
              <a:rPr lang="ko-KR" altLang="en-US" sz="1800" b="0" i="0" u="none" strike="noStrike" dirty="0" err="1">
                <a:solidFill>
                  <a:srgbClr val="333333"/>
                </a:solidFill>
                <a:effectLst/>
                <a:latin typeface="Arial" panose="020B0604020202020204" pitchFamily="34" charset="0"/>
              </a:rPr>
              <a:t>내적하여</a:t>
            </a:r>
            <a:r>
              <a:rPr lang="ko-KR" altLang="en-US" sz="1800" b="0" i="0" u="none" strike="noStrike" dirty="0">
                <a:solidFill>
                  <a:srgbClr val="333333"/>
                </a:solidFill>
                <a:effectLst/>
                <a:latin typeface="Arial" panose="020B0604020202020204" pitchFamily="34" charset="0"/>
              </a:rPr>
              <a:t> 각도를 구함</a:t>
            </a:r>
            <a:endParaRPr lang="ko-KR" altLang="en-US" b="0" dirty="0">
              <a:effectLst/>
            </a:endParaRPr>
          </a:p>
          <a:p>
            <a:pPr rtl="0">
              <a:spcBef>
                <a:spcPts val="0"/>
              </a:spcBef>
              <a:spcAft>
                <a:spcPts val="0"/>
              </a:spcAft>
            </a:pPr>
            <a:r>
              <a:rPr lang="ko-KR" altLang="en-US" sz="1800" b="0" i="0" u="none" strike="noStrike" dirty="0">
                <a:solidFill>
                  <a:srgbClr val="333333"/>
                </a:solidFill>
                <a:effectLst/>
                <a:latin typeface="Arial" panose="020B0604020202020204" pitchFamily="34" charset="0"/>
              </a:rPr>
              <a:t>정답 클래스와의 각도가 최소화 되도록 학습</a:t>
            </a:r>
            <a:endParaRPr lang="ko-KR" altLang="en-US" b="0" dirty="0">
              <a:effectLst/>
            </a:endParaRPr>
          </a:p>
          <a:p>
            <a:br>
              <a:rPr lang="ko-KR" altLang="en-US" dirty="0"/>
            </a:br>
            <a:endParaRPr lang="en-CA" dirty="0"/>
          </a:p>
        </p:txBody>
      </p:sp>
      <p:sp>
        <p:nvSpPr>
          <p:cNvPr id="4" name="Slide Number Placeholder 3"/>
          <p:cNvSpPr>
            <a:spLocks noGrp="1"/>
          </p:cNvSpPr>
          <p:nvPr>
            <p:ph type="sldNum" sz="quarter" idx="5"/>
          </p:nvPr>
        </p:nvSpPr>
        <p:spPr/>
        <p:txBody>
          <a:bodyPr/>
          <a:lstStyle/>
          <a:p>
            <a:fld id="{6564AC3F-62C9-48A9-A9B2-E47F2296F17E}" type="slidenum">
              <a:rPr lang="en-CA" smtClean="0"/>
              <a:t>9</a:t>
            </a:fld>
            <a:endParaRPr lang="en-CA"/>
          </a:p>
        </p:txBody>
      </p:sp>
    </p:spTree>
    <p:extLst>
      <p:ext uri="{BB962C8B-B14F-4D97-AF65-F5344CB8AC3E}">
        <p14:creationId xmlns:p14="http://schemas.microsoft.com/office/powerpoint/2010/main" val="627781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ko-KR" altLang="en-US" sz="1800" b="0" i="0" u="none" strike="noStrike" dirty="0">
                <a:solidFill>
                  <a:srgbClr val="000000"/>
                </a:solidFill>
                <a:effectLst/>
                <a:latin typeface="Arial" panose="020B0604020202020204" pitchFamily="34" charset="0"/>
              </a:rPr>
              <a:t>매력적이다 </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err="1">
                <a:solidFill>
                  <a:srgbClr val="000000"/>
                </a:solidFill>
                <a:effectLst/>
                <a:latin typeface="Arial" panose="020B0604020202020204" pitchFamily="34" charset="0"/>
              </a:rPr>
              <a:t>정규화된</a:t>
            </a:r>
            <a:r>
              <a:rPr lang="ko-KR" altLang="en-US" sz="1800" b="0" i="0" u="none" strike="noStrike" dirty="0">
                <a:solidFill>
                  <a:srgbClr val="000000"/>
                </a:solidFill>
                <a:effectLst/>
                <a:latin typeface="Arial" panose="020B0604020202020204" pitchFamily="34" charset="0"/>
              </a:rPr>
              <a:t> </a:t>
            </a:r>
            <a:r>
              <a:rPr lang="en-US" altLang="ko-KR" sz="1800" b="0" i="0" u="none" strike="noStrike" dirty="0">
                <a:solidFill>
                  <a:srgbClr val="000000"/>
                </a:solidFill>
                <a:effectLst/>
                <a:latin typeface="Arial" panose="020B0604020202020204" pitchFamily="34" charset="0"/>
              </a:rPr>
              <a:t>hypersphere</a:t>
            </a:r>
            <a:r>
              <a:rPr lang="ko-KR" altLang="en-US" sz="1800" b="0" i="0" u="none" strike="noStrike" dirty="0">
                <a:solidFill>
                  <a:srgbClr val="000000"/>
                </a:solidFill>
                <a:effectLst/>
                <a:latin typeface="Arial" panose="020B0604020202020204" pitchFamily="34" charset="0"/>
              </a:rPr>
              <a:t>에서 각도와 호 사이의 정확한 일치성을 통해</a:t>
            </a:r>
            <a:r>
              <a:rPr lang="en-US" altLang="ko-KR" sz="1800" b="0" i="0" u="none" strike="noStrike" dirty="0">
                <a:solidFill>
                  <a:srgbClr val="000000"/>
                </a:solidFill>
                <a:effectLst/>
                <a:latin typeface="Arial" panose="020B0604020202020204" pitchFamily="34" charset="0"/>
              </a:rPr>
              <a:t>(hypersphere </a:t>
            </a:r>
            <a:r>
              <a:rPr lang="ko-KR" altLang="en-US" sz="1800" b="0" i="0" u="none" strike="noStrike" dirty="0">
                <a:solidFill>
                  <a:srgbClr val="000000"/>
                </a:solidFill>
                <a:effectLst/>
                <a:latin typeface="Arial" panose="020B0604020202020204" pitchFamily="34" charset="0"/>
              </a:rPr>
              <a:t>내에서는 반지름이 모두 같으므로 호는 각도의 영향만 받는다</a:t>
            </a:r>
            <a:r>
              <a:rPr lang="en-US" altLang="ko-KR" sz="1800" b="0" i="0" u="none" strike="noStrike" dirty="0">
                <a:solidFill>
                  <a:srgbClr val="000000"/>
                </a:solidFill>
                <a:effectLst/>
                <a:latin typeface="Arial" panose="020B0604020202020204" pitchFamily="34" charset="0"/>
              </a:rPr>
              <a:t>) geodesic distance margin</a:t>
            </a:r>
            <a:r>
              <a:rPr lang="ko-KR" altLang="en-US" sz="1800" b="0" i="0" u="none" strike="noStrike" dirty="0">
                <a:solidFill>
                  <a:srgbClr val="000000"/>
                </a:solidFill>
                <a:effectLst/>
                <a:latin typeface="Arial" panose="020B0604020202020204" pitchFamily="34" charset="0"/>
              </a:rPr>
              <a:t>을 직접 최적화한다</a:t>
            </a:r>
            <a:r>
              <a:rPr lang="en-US" altLang="ko-KR" sz="1800" b="0" i="0" u="none" strike="noStrike" dirty="0">
                <a:solidFill>
                  <a:srgbClr val="000000"/>
                </a:solidFill>
                <a:effectLst/>
                <a:latin typeface="Arial" panose="020B0604020202020204" pitchFamily="34" charset="0"/>
              </a:rPr>
              <a:t>. feature</a:t>
            </a:r>
            <a:r>
              <a:rPr lang="ko-KR" altLang="en-US" sz="1800" b="0" i="0" u="none" strike="noStrike" dirty="0">
                <a:solidFill>
                  <a:srgbClr val="000000"/>
                </a:solidFill>
                <a:effectLst/>
                <a:latin typeface="Arial" panose="020B0604020202020204" pitchFamily="34" charset="0"/>
              </a:rPr>
              <a:t>와 </a:t>
            </a:r>
            <a:r>
              <a:rPr lang="en-US" altLang="ko-KR" sz="1800" b="0" i="0" u="none" strike="noStrike" dirty="0">
                <a:solidFill>
                  <a:srgbClr val="000000"/>
                </a:solidFill>
                <a:effectLst/>
                <a:latin typeface="Arial" panose="020B0604020202020204" pitchFamily="34" charset="0"/>
              </a:rPr>
              <a:t>weight </a:t>
            </a:r>
            <a:r>
              <a:rPr lang="ko-KR" altLang="en-US" sz="1800" b="0" i="0" u="none" strike="noStrike" dirty="0">
                <a:solidFill>
                  <a:srgbClr val="000000"/>
                </a:solidFill>
                <a:effectLst/>
                <a:latin typeface="Arial" panose="020B0604020202020204" pitchFamily="34" charset="0"/>
              </a:rPr>
              <a:t>사이의 </a:t>
            </a:r>
            <a:r>
              <a:rPr lang="en-US" altLang="ko-KR" sz="1800" b="0" i="0" u="none" strike="noStrike" dirty="0">
                <a:solidFill>
                  <a:srgbClr val="000000"/>
                </a:solidFill>
                <a:effectLst/>
                <a:latin typeface="Arial" panose="020B0604020202020204" pitchFamily="34" charset="0"/>
              </a:rPr>
              <a:t>angle statistics</a:t>
            </a:r>
            <a:r>
              <a:rPr lang="ko-KR" altLang="en-US" sz="1800" b="0" i="0" u="none" strike="noStrike" dirty="0">
                <a:solidFill>
                  <a:srgbClr val="000000"/>
                </a:solidFill>
                <a:effectLst/>
                <a:latin typeface="Arial" panose="020B0604020202020204" pitchFamily="34" charset="0"/>
              </a:rPr>
              <a:t>를 분석해서 </a:t>
            </a:r>
            <a:r>
              <a:rPr lang="en-US" altLang="ko-KR" sz="1800" b="0" i="0" u="none" strike="noStrike" dirty="0">
                <a:solidFill>
                  <a:srgbClr val="000000"/>
                </a:solidFill>
                <a:effectLst/>
                <a:latin typeface="Arial" panose="020B0604020202020204" pitchFamily="34" charset="0"/>
              </a:rPr>
              <a:t>512</a:t>
            </a:r>
            <a:r>
              <a:rPr lang="ko-KR" altLang="en-US" sz="1800" b="0" i="0" u="none" strike="noStrike" dirty="0">
                <a:solidFill>
                  <a:srgbClr val="000000"/>
                </a:solidFill>
                <a:effectLst/>
                <a:latin typeface="Arial" panose="020B0604020202020204" pitchFamily="34" charset="0"/>
              </a:rPr>
              <a:t>차원의 공간 내에서 어떤 일이 일어나는지를 직관적으로 나타낼 수 있다</a:t>
            </a:r>
            <a:r>
              <a:rPr lang="en-US" altLang="ko-KR"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mj-lt"/>
              <a:buAutoNum type="arabicPeriod" startAt="2"/>
            </a:pPr>
            <a:br>
              <a:rPr lang="ko-KR" altLang="en-US" b="0" dirty="0">
                <a:effectLst/>
              </a:rPr>
            </a:br>
            <a:r>
              <a:rPr lang="ko-KR" altLang="en-US" sz="1800" b="0" i="0" u="none" strike="noStrike" dirty="0">
                <a:solidFill>
                  <a:srgbClr val="000000"/>
                </a:solidFill>
                <a:effectLst/>
                <a:latin typeface="Arial" panose="020B0604020202020204" pitchFamily="34" charset="0"/>
              </a:rPr>
              <a:t>효과적이다 </a:t>
            </a:r>
            <a:r>
              <a:rPr lang="en-US" altLang="ko-KR" sz="1800" b="0" i="0" u="none" strike="noStrike" dirty="0">
                <a:solidFill>
                  <a:srgbClr val="000000"/>
                </a:solidFill>
                <a:effectLst/>
                <a:latin typeface="Arial" panose="020B0604020202020204" pitchFamily="34" charset="0"/>
              </a:rPr>
              <a:t>- </a:t>
            </a:r>
            <a:r>
              <a:rPr lang="en-US" altLang="ko-KR" sz="1800" b="0" i="0" u="none" strike="noStrike" dirty="0" err="1">
                <a:solidFill>
                  <a:srgbClr val="000000"/>
                </a:solidFill>
                <a:effectLst/>
                <a:latin typeface="Arial" panose="020B0604020202020204" pitchFamily="34" charset="0"/>
              </a:rPr>
              <a:t>ArcFace</a:t>
            </a:r>
            <a:r>
              <a:rPr lang="ko-KR" altLang="en-US" sz="1800" b="0" i="0" u="none" strike="noStrike" dirty="0">
                <a:solidFill>
                  <a:srgbClr val="000000"/>
                </a:solidFill>
                <a:effectLst/>
                <a:latin typeface="Arial" panose="020B0604020202020204" pitchFamily="34" charset="0"/>
              </a:rPr>
              <a:t>는 대규모 이미지와 비디오 </a:t>
            </a:r>
            <a:r>
              <a:rPr lang="en-US" altLang="ko-KR" sz="1800" b="0" i="0" u="none" strike="noStrike" dirty="0">
                <a:solidFill>
                  <a:srgbClr val="000000"/>
                </a:solidFill>
                <a:effectLst/>
                <a:latin typeface="Arial" panose="020B0604020202020204" pitchFamily="34" charset="0"/>
              </a:rPr>
              <a:t>dataset</a:t>
            </a:r>
            <a:r>
              <a:rPr lang="ko-KR" altLang="en-US" sz="1800" b="0" i="0" u="none" strike="noStrike" dirty="0">
                <a:solidFill>
                  <a:srgbClr val="000000"/>
                </a:solidFill>
                <a:effectLst/>
                <a:latin typeface="Arial" panose="020B0604020202020204" pitchFamily="34" charset="0"/>
              </a:rPr>
              <a:t>을 포함하는 </a:t>
            </a:r>
            <a:r>
              <a:rPr lang="en-US" altLang="ko-KR" sz="1800" b="0" i="0" u="none" strike="noStrike" dirty="0">
                <a:solidFill>
                  <a:srgbClr val="000000"/>
                </a:solidFill>
                <a:effectLst/>
                <a:latin typeface="Arial" panose="020B0604020202020204" pitchFamily="34" charset="0"/>
              </a:rPr>
              <a:t>10</a:t>
            </a:r>
            <a:r>
              <a:rPr lang="ko-KR" altLang="en-US" sz="1800" b="0" i="0" u="none" strike="noStrike" dirty="0">
                <a:solidFill>
                  <a:srgbClr val="000000"/>
                </a:solidFill>
                <a:effectLst/>
                <a:latin typeface="Arial" panose="020B0604020202020204" pitchFamily="34" charset="0"/>
              </a:rPr>
              <a:t>개의 얼굴 인식 </a:t>
            </a:r>
            <a:r>
              <a:rPr lang="en-US" altLang="ko-KR" sz="1800" b="0" i="0" u="none" strike="noStrike" dirty="0">
                <a:solidFill>
                  <a:srgbClr val="000000"/>
                </a:solidFill>
                <a:effectLst/>
                <a:latin typeface="Arial" panose="020B0604020202020204" pitchFamily="34" charset="0"/>
              </a:rPr>
              <a:t>benchmark</a:t>
            </a:r>
            <a:r>
              <a:rPr lang="ko-KR" altLang="en-US" sz="1800" b="0" i="0" u="none" strike="noStrike" dirty="0">
                <a:solidFill>
                  <a:srgbClr val="000000"/>
                </a:solidFill>
                <a:effectLst/>
                <a:latin typeface="Arial" panose="020B0604020202020204" pitchFamily="34" charset="0"/>
              </a:rPr>
              <a:t>에서 </a:t>
            </a:r>
            <a:r>
              <a:rPr lang="en-US" altLang="ko-KR" sz="1800" b="0" i="0" u="none" strike="noStrike" dirty="0">
                <a:solidFill>
                  <a:srgbClr val="000000"/>
                </a:solidFill>
                <a:effectLst/>
                <a:latin typeface="Arial" panose="020B0604020202020204" pitchFamily="34" charset="0"/>
              </a:rPr>
              <a:t>SOTA </a:t>
            </a:r>
            <a:r>
              <a:rPr lang="ko-KR" altLang="en-US" sz="1800" b="0" i="0" u="none" strike="noStrike" dirty="0">
                <a:solidFill>
                  <a:srgbClr val="000000"/>
                </a:solidFill>
                <a:effectLst/>
                <a:latin typeface="Arial" panose="020B0604020202020204" pitchFamily="34" charset="0"/>
              </a:rPr>
              <a:t>성능을 나타냈다</a:t>
            </a:r>
            <a:r>
              <a:rPr lang="en-US" altLang="ko-KR" sz="1800" b="0" i="0" u="none" strike="noStrike" dirty="0">
                <a:solidFill>
                  <a:srgbClr val="000000"/>
                </a:solidFill>
                <a:effectLst/>
                <a:latin typeface="Arial" panose="020B0604020202020204" pitchFamily="34" charset="0"/>
              </a:rPr>
              <a:t>.</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 </a:t>
            </a:r>
            <a:endParaRPr lang="ko-KR" altLang="en-US" b="0" dirty="0">
              <a:effectLst/>
            </a:endParaRPr>
          </a:p>
          <a:p>
            <a:pPr rtl="0" fontAlgn="base">
              <a:spcBef>
                <a:spcPts val="0"/>
              </a:spcBef>
              <a:spcAft>
                <a:spcPts val="0"/>
              </a:spcAft>
              <a:buFont typeface="+mj-lt"/>
              <a:buAutoNum type="arabicPeriod" startAt="3"/>
            </a:pPr>
            <a:r>
              <a:rPr lang="ko-KR" altLang="en-US" sz="1800" b="0" i="0" u="none" strike="noStrike" dirty="0">
                <a:solidFill>
                  <a:srgbClr val="000000"/>
                </a:solidFill>
                <a:effectLst/>
                <a:latin typeface="Arial" panose="020B0604020202020204" pitchFamily="34" charset="0"/>
              </a:rPr>
              <a:t>쉽다 </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단지 몇 줄의 코드만 필요하며</a:t>
            </a:r>
            <a:r>
              <a:rPr lang="en-US" altLang="ko-KR" sz="1800" b="0" i="0" u="none" strike="noStrike" dirty="0">
                <a:solidFill>
                  <a:srgbClr val="000000"/>
                </a:solidFill>
                <a:effectLst/>
                <a:latin typeface="Arial" panose="020B0604020202020204" pitchFamily="34" charset="0"/>
              </a:rPr>
              <a:t>, </a:t>
            </a:r>
            <a:r>
              <a:rPr lang="en-US" altLang="ko-KR" sz="1800" b="0" i="0" u="none" strike="noStrike" dirty="0" err="1">
                <a:solidFill>
                  <a:srgbClr val="000000"/>
                </a:solidFill>
                <a:effectLst/>
                <a:latin typeface="Arial" panose="020B0604020202020204" pitchFamily="34" charset="0"/>
              </a:rPr>
              <a:t>MxNet</a:t>
            </a:r>
            <a:r>
              <a:rPr lang="en-US" altLang="ko-KR" sz="1800" b="0" i="0" u="none" strike="noStrike" dirty="0">
                <a:solidFill>
                  <a:srgbClr val="000000"/>
                </a:solidFill>
                <a:effectLst/>
                <a:latin typeface="Arial" panose="020B0604020202020204" pitchFamily="34" charset="0"/>
              </a:rPr>
              <a:t>, </a:t>
            </a:r>
            <a:r>
              <a:rPr lang="en-US" altLang="ko-KR" sz="1800" b="0" i="0" u="none" strike="noStrike" dirty="0" err="1">
                <a:solidFill>
                  <a:srgbClr val="000000"/>
                </a:solidFill>
                <a:effectLst/>
                <a:latin typeface="Arial" panose="020B0604020202020204" pitchFamily="34" charset="0"/>
              </a:rPr>
              <a:t>Pytorch</a:t>
            </a:r>
            <a:r>
              <a:rPr lang="en-US" altLang="ko-KR" sz="1800" b="0" i="0" u="none" strike="noStrike" dirty="0">
                <a:solidFill>
                  <a:srgbClr val="000000"/>
                </a:solidFill>
                <a:effectLst/>
                <a:latin typeface="Arial" panose="020B0604020202020204" pitchFamily="34" charset="0"/>
              </a:rPr>
              <a:t>, </a:t>
            </a:r>
            <a:r>
              <a:rPr lang="en-US" altLang="ko-KR" sz="1800" b="0" i="0" u="none" strike="noStrike" dirty="0" err="1">
                <a:solidFill>
                  <a:srgbClr val="000000"/>
                </a:solidFill>
                <a:effectLst/>
                <a:latin typeface="Arial" panose="020B0604020202020204" pitchFamily="34" charset="0"/>
              </a:rPr>
              <a:t>Tensorflow</a:t>
            </a:r>
            <a:r>
              <a:rPr lang="ko-KR" altLang="en-US" sz="1800" b="0" i="0" u="none" strike="noStrike" dirty="0">
                <a:solidFill>
                  <a:srgbClr val="000000"/>
                </a:solidFill>
                <a:effectLst/>
                <a:latin typeface="Arial" panose="020B0604020202020204" pitchFamily="34" charset="0"/>
              </a:rPr>
              <a:t>와 같은 </a:t>
            </a:r>
            <a:r>
              <a:rPr lang="en-US" altLang="ko-KR" sz="1800" b="0" i="0" u="none" strike="noStrike" dirty="0">
                <a:solidFill>
                  <a:srgbClr val="000000"/>
                </a:solidFill>
                <a:effectLst/>
                <a:latin typeface="Arial" panose="020B0604020202020204" pitchFamily="34" charset="0"/>
              </a:rPr>
              <a:t>deep learning framework</a:t>
            </a:r>
            <a:r>
              <a:rPr lang="ko-KR" altLang="en-US" sz="1800" b="0" i="0" u="none" strike="noStrike" dirty="0">
                <a:solidFill>
                  <a:srgbClr val="000000"/>
                </a:solidFill>
                <a:effectLst/>
                <a:latin typeface="Arial" panose="020B0604020202020204" pitchFamily="34" charset="0"/>
              </a:rPr>
              <a:t>에서 쉽게 실행할 수 있다</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게다가</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이전 선행연구와는 다르게 안정적인 성능을 가지기 위해서 다른 </a:t>
            </a:r>
            <a:r>
              <a:rPr lang="en-US" altLang="ko-KR" sz="1800" b="0" i="0" u="none" strike="noStrike" dirty="0">
                <a:solidFill>
                  <a:srgbClr val="000000"/>
                </a:solidFill>
                <a:effectLst/>
                <a:latin typeface="Arial" panose="020B0604020202020204" pitchFamily="34" charset="0"/>
              </a:rPr>
              <a:t>loss function</a:t>
            </a:r>
            <a:r>
              <a:rPr lang="ko-KR" altLang="en-US" sz="1800" b="0" i="0" u="none" strike="noStrike" dirty="0">
                <a:solidFill>
                  <a:srgbClr val="000000"/>
                </a:solidFill>
                <a:effectLst/>
                <a:latin typeface="Arial" panose="020B0604020202020204" pitchFamily="34" charset="0"/>
              </a:rPr>
              <a:t>과 결합될 필요가 없으며</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어떤 </a:t>
            </a:r>
            <a:r>
              <a:rPr lang="en-US" altLang="ko-KR" sz="1800" b="0" i="0" u="none" strike="noStrike" dirty="0">
                <a:solidFill>
                  <a:srgbClr val="000000"/>
                </a:solidFill>
                <a:effectLst/>
                <a:latin typeface="Arial" panose="020B0604020202020204" pitchFamily="34" charset="0"/>
              </a:rPr>
              <a:t>training dataset</a:t>
            </a:r>
            <a:r>
              <a:rPr lang="ko-KR" altLang="en-US" sz="1800" b="0" i="0" u="none" strike="noStrike" dirty="0">
                <a:solidFill>
                  <a:srgbClr val="000000"/>
                </a:solidFill>
                <a:effectLst/>
                <a:latin typeface="Arial" panose="020B0604020202020204" pitchFamily="34" charset="0"/>
              </a:rPr>
              <a:t>에도 쉽게 수렴할 수 있다</a:t>
            </a:r>
            <a:r>
              <a:rPr lang="en-US" altLang="ko-KR" sz="1800" b="0" i="0" u="none" strike="noStrike" dirty="0">
                <a:solidFill>
                  <a:srgbClr val="000000"/>
                </a:solidFill>
                <a:effectLst/>
                <a:latin typeface="Arial" panose="020B0604020202020204" pitchFamily="34" charset="0"/>
              </a:rPr>
              <a:t>.</a:t>
            </a:r>
          </a:p>
          <a:p>
            <a:pPr rtl="0">
              <a:spcBef>
                <a:spcPts val="0"/>
              </a:spcBef>
              <a:spcAft>
                <a:spcPts val="0"/>
              </a:spcAft>
            </a:pPr>
            <a:r>
              <a:rPr lang="en-US" altLang="ko-KR" sz="1800" b="0" i="0" u="none" strike="noStrike" dirty="0">
                <a:solidFill>
                  <a:srgbClr val="000000"/>
                </a:solidFill>
                <a:effectLst/>
                <a:latin typeface="Arial" panose="020B0604020202020204" pitchFamily="34" charset="0"/>
              </a:rPr>
              <a:t> </a:t>
            </a:r>
            <a:endParaRPr lang="ko-KR" altLang="en-US" b="0" dirty="0">
              <a:effectLst/>
            </a:endParaRPr>
          </a:p>
          <a:p>
            <a:pPr rtl="0" fontAlgn="base">
              <a:spcBef>
                <a:spcPts val="0"/>
              </a:spcBef>
              <a:spcAft>
                <a:spcPts val="0"/>
              </a:spcAft>
              <a:buFont typeface="+mj-lt"/>
              <a:buAutoNum type="arabicPeriod"/>
            </a:pPr>
            <a:r>
              <a:rPr lang="ko-KR" altLang="en-US" sz="1800" b="0" i="0" u="none" strike="noStrike" dirty="0">
                <a:solidFill>
                  <a:srgbClr val="000000"/>
                </a:solidFill>
                <a:effectLst/>
                <a:latin typeface="Arial" panose="020B0604020202020204" pitchFamily="34" charset="0"/>
              </a:rPr>
              <a:t>효율적이다 </a:t>
            </a:r>
            <a:r>
              <a:rPr lang="en-US" altLang="ko-KR" sz="1800" b="0" i="0" u="none" strike="noStrike" dirty="0">
                <a:solidFill>
                  <a:srgbClr val="000000"/>
                </a:solidFill>
                <a:effectLst/>
                <a:latin typeface="Arial" panose="020B0604020202020204" pitchFamily="34" charset="0"/>
              </a:rPr>
              <a:t>- </a:t>
            </a:r>
            <a:r>
              <a:rPr lang="en-US" altLang="ko-KR" sz="1800" b="0" i="0" u="none" strike="noStrike" dirty="0" err="1">
                <a:solidFill>
                  <a:srgbClr val="000000"/>
                </a:solidFill>
                <a:effectLst/>
                <a:latin typeface="Arial" panose="020B0604020202020204" pitchFamily="34" charset="0"/>
              </a:rPr>
              <a:t>ArcFace</a:t>
            </a:r>
            <a:r>
              <a:rPr lang="ko-KR" altLang="en-US" sz="1800" b="0" i="0" u="none" strike="noStrike" dirty="0">
                <a:solidFill>
                  <a:srgbClr val="000000"/>
                </a:solidFill>
                <a:effectLst/>
                <a:latin typeface="Arial" panose="020B0604020202020204" pitchFamily="34" charset="0"/>
              </a:rPr>
              <a:t>는 학습하는 동안에 무시해도 될 정도의 계산 복잡도를 추가한다</a:t>
            </a:r>
            <a:r>
              <a:rPr lang="en-US" altLang="ko-KR" sz="1800" b="0" i="0" u="none" strike="noStrike" dirty="0">
                <a:solidFill>
                  <a:srgbClr val="000000"/>
                </a:solidFill>
                <a:effectLst/>
                <a:latin typeface="Arial" panose="020B0604020202020204" pitchFamily="34" charset="0"/>
              </a:rPr>
              <a:t>. </a:t>
            </a:r>
            <a:r>
              <a:rPr lang="ko-KR" altLang="en-US" sz="1800" b="0" i="0" u="none" strike="noStrike" dirty="0">
                <a:solidFill>
                  <a:srgbClr val="000000"/>
                </a:solidFill>
                <a:effectLst/>
                <a:latin typeface="Arial" panose="020B0604020202020204" pitchFamily="34" charset="0"/>
              </a:rPr>
              <a:t>현재 </a:t>
            </a:r>
            <a:r>
              <a:rPr lang="en-US" altLang="ko-KR" sz="1800" b="0" i="0" u="none" strike="noStrike" dirty="0">
                <a:solidFill>
                  <a:srgbClr val="000000"/>
                </a:solidFill>
                <a:effectLst/>
                <a:latin typeface="Arial" panose="020B0604020202020204" pitchFamily="34" charset="0"/>
              </a:rPr>
              <a:t>GPU</a:t>
            </a:r>
            <a:r>
              <a:rPr lang="ko-KR" altLang="en-US" sz="1800" b="0" i="0" u="none" strike="noStrike" dirty="0">
                <a:solidFill>
                  <a:srgbClr val="000000"/>
                </a:solidFill>
                <a:effectLst/>
                <a:latin typeface="Arial" panose="020B0604020202020204" pitchFamily="34" charset="0"/>
              </a:rPr>
              <a:t>들은 학습을 위해 수백만 개의 </a:t>
            </a:r>
            <a:r>
              <a:rPr lang="en-US" altLang="ko-KR" sz="1800" b="0" i="0" u="none" strike="noStrike" dirty="0">
                <a:solidFill>
                  <a:srgbClr val="000000"/>
                </a:solidFill>
                <a:effectLst/>
                <a:latin typeface="Arial" panose="020B0604020202020204" pitchFamily="34" charset="0"/>
              </a:rPr>
              <a:t>identity</a:t>
            </a:r>
            <a:r>
              <a:rPr lang="ko-KR" altLang="en-US" sz="1800" b="0" i="0" u="none" strike="noStrike" dirty="0">
                <a:solidFill>
                  <a:srgbClr val="000000"/>
                </a:solidFill>
                <a:effectLst/>
                <a:latin typeface="Arial" panose="020B0604020202020204" pitchFamily="34" charset="0"/>
              </a:rPr>
              <a:t>를 쉽게 지원할 수 있으며</a:t>
            </a:r>
            <a:r>
              <a:rPr lang="en-US" altLang="ko-KR" sz="1800" b="0" i="0" u="none" strike="noStrike" dirty="0">
                <a:solidFill>
                  <a:srgbClr val="000000"/>
                </a:solidFill>
                <a:effectLst/>
                <a:latin typeface="Arial" panose="020B0604020202020204" pitchFamily="34" charset="0"/>
              </a:rPr>
              <a:t>, model parallel strategy</a:t>
            </a:r>
            <a:r>
              <a:rPr lang="ko-KR" altLang="en-US" sz="1800" b="0" i="0" u="none" strike="noStrike" dirty="0">
                <a:solidFill>
                  <a:srgbClr val="000000"/>
                </a:solidFill>
                <a:effectLst/>
                <a:latin typeface="Arial" panose="020B0604020202020204" pitchFamily="34" charset="0"/>
              </a:rPr>
              <a:t>도 더 많은 </a:t>
            </a:r>
            <a:r>
              <a:rPr lang="en-US" altLang="ko-KR" sz="1800" b="0" i="0" u="none" strike="noStrike" dirty="0">
                <a:solidFill>
                  <a:srgbClr val="000000"/>
                </a:solidFill>
                <a:effectLst/>
                <a:latin typeface="Arial" panose="020B0604020202020204" pitchFamily="34" charset="0"/>
              </a:rPr>
              <a:t>identity</a:t>
            </a:r>
            <a:r>
              <a:rPr lang="ko-KR" altLang="en-US" sz="1800" b="0" i="0" u="none" strike="noStrike" dirty="0">
                <a:solidFill>
                  <a:srgbClr val="000000"/>
                </a:solidFill>
                <a:effectLst/>
                <a:latin typeface="Arial" panose="020B0604020202020204" pitchFamily="34" charset="0"/>
              </a:rPr>
              <a:t>를 지원할 수 있다</a:t>
            </a:r>
            <a:r>
              <a:rPr lang="en-US" altLang="ko-KR" sz="1800" b="0" i="0" u="none" strike="noStrike" dirty="0">
                <a:solidFill>
                  <a:srgbClr val="000000"/>
                </a:solidFill>
                <a:effectLst/>
                <a:latin typeface="Arial" panose="020B0604020202020204" pitchFamily="34" charset="0"/>
              </a:rPr>
              <a:t>.</a:t>
            </a:r>
          </a:p>
          <a:p>
            <a:endParaRPr lang="en-CA" dirty="0"/>
          </a:p>
        </p:txBody>
      </p:sp>
      <p:sp>
        <p:nvSpPr>
          <p:cNvPr id="4" name="Slide Number Placeholder 3"/>
          <p:cNvSpPr>
            <a:spLocks noGrp="1"/>
          </p:cNvSpPr>
          <p:nvPr>
            <p:ph type="sldNum" sz="quarter" idx="5"/>
          </p:nvPr>
        </p:nvSpPr>
        <p:spPr/>
        <p:txBody>
          <a:bodyPr/>
          <a:lstStyle/>
          <a:p>
            <a:fld id="{6564AC3F-62C9-48A9-A9B2-E47F2296F17E}" type="slidenum">
              <a:rPr lang="en-CA" smtClean="0"/>
              <a:t>10</a:t>
            </a:fld>
            <a:endParaRPr lang="en-CA"/>
          </a:p>
        </p:txBody>
      </p:sp>
    </p:spTree>
    <p:extLst>
      <p:ext uri="{BB962C8B-B14F-4D97-AF65-F5344CB8AC3E}">
        <p14:creationId xmlns:p14="http://schemas.microsoft.com/office/powerpoint/2010/main" val="2327678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ko-KR" altLang="en-US" dirty="0"/>
            </a:br>
            <a:endParaRPr lang="en-CA" dirty="0"/>
          </a:p>
        </p:txBody>
      </p:sp>
      <p:sp>
        <p:nvSpPr>
          <p:cNvPr id="4" name="Slide Number Placeholder 3"/>
          <p:cNvSpPr>
            <a:spLocks noGrp="1"/>
          </p:cNvSpPr>
          <p:nvPr>
            <p:ph type="sldNum" sz="quarter" idx="5"/>
          </p:nvPr>
        </p:nvSpPr>
        <p:spPr/>
        <p:txBody>
          <a:bodyPr/>
          <a:lstStyle/>
          <a:p>
            <a:fld id="{6564AC3F-62C9-48A9-A9B2-E47F2296F17E}" type="slidenum">
              <a:rPr lang="en-CA" smtClean="0"/>
              <a:t>15</a:t>
            </a:fld>
            <a:endParaRPr lang="en-CA"/>
          </a:p>
        </p:txBody>
      </p:sp>
    </p:spTree>
    <p:extLst>
      <p:ext uri="{BB962C8B-B14F-4D97-AF65-F5344CB8AC3E}">
        <p14:creationId xmlns:p14="http://schemas.microsoft.com/office/powerpoint/2010/main" val="299054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ko-KR" altLang="en-US" sz="1200" b="0" i="0" u="none" strike="noStrike" dirty="0">
                <a:solidFill>
                  <a:srgbClr val="000000"/>
                </a:solidFill>
                <a:effectLst/>
                <a:latin typeface="Arial" panose="020B0604020202020204" pitchFamily="34" charset="0"/>
              </a:rPr>
              <a:t>웹 애플리케이션보다는 모바일 애플리케이션이 사용자들이 사용하기 용이할 거 같아서 모바일 애플리케이션으로 개발</a:t>
            </a:r>
            <a:r>
              <a:rPr lang="en-US" altLang="ko-KR" sz="1200" b="0" i="0" u="none" strike="noStrike" dirty="0">
                <a:solidFill>
                  <a:srgbClr val="000000"/>
                </a:solidFill>
                <a:effectLst/>
                <a:latin typeface="Arial" panose="020B0604020202020204" pitchFamily="34" charset="0"/>
              </a:rPr>
              <a:t>.</a:t>
            </a:r>
            <a:endParaRPr lang="ko-KR" altLang="en-US" b="0" dirty="0">
              <a:effectLst/>
            </a:endParaRPr>
          </a:p>
          <a:p>
            <a:pPr rtl="0">
              <a:spcBef>
                <a:spcPts val="0"/>
              </a:spcBef>
              <a:spcAft>
                <a:spcPts val="0"/>
              </a:spcAft>
            </a:pPr>
            <a:r>
              <a:rPr lang="ko-KR" altLang="en-US" sz="1200" b="0" i="0" u="none" strike="noStrike" dirty="0">
                <a:solidFill>
                  <a:srgbClr val="000000"/>
                </a:solidFill>
                <a:effectLst/>
                <a:latin typeface="Arial" panose="020B0604020202020204" pitchFamily="34" charset="0"/>
              </a:rPr>
              <a:t>카메라에 방문자가 찍히면 방문 기록으로 자동으로 서버에 전달 되고 </a:t>
            </a:r>
            <a:r>
              <a:rPr lang="en-US" altLang="ko-KR" sz="1200" b="0" i="0" u="none" strike="noStrike" dirty="0">
                <a:solidFill>
                  <a:srgbClr val="000000"/>
                </a:solidFill>
                <a:effectLst/>
                <a:latin typeface="Arial" panose="020B0604020202020204" pitchFamily="34" charset="0"/>
              </a:rPr>
              <a:t>app</a:t>
            </a:r>
            <a:r>
              <a:rPr lang="ko-KR" altLang="en-US" sz="1200" b="0" i="0" u="none" strike="noStrike" dirty="0">
                <a:solidFill>
                  <a:srgbClr val="000000"/>
                </a:solidFill>
                <a:effectLst/>
                <a:latin typeface="Arial" panose="020B0604020202020204" pitchFamily="34" charset="0"/>
              </a:rPr>
              <a:t>에서 확인가능</a:t>
            </a:r>
            <a:r>
              <a:rPr lang="en-US" altLang="ko-KR" sz="1200" b="0" i="0" u="none" strike="noStrike" dirty="0">
                <a:solidFill>
                  <a:srgbClr val="000000"/>
                </a:solidFill>
                <a:effectLst/>
                <a:latin typeface="Arial" panose="020B0604020202020204" pitchFamily="34" charset="0"/>
              </a:rPr>
              <a:t>. </a:t>
            </a:r>
            <a:r>
              <a:rPr lang="ko-KR" altLang="en-US" sz="1200" b="0" i="0" u="none" strike="noStrike" dirty="0">
                <a:solidFill>
                  <a:srgbClr val="000000"/>
                </a:solidFill>
                <a:effectLst/>
                <a:latin typeface="Arial" panose="020B0604020202020204" pitchFamily="34" charset="0"/>
              </a:rPr>
              <a:t>방문자 기록이 주기적으로 자동 업데이트되기 때문에 거의 실시간으로 방문 기록 확인가능</a:t>
            </a:r>
            <a:r>
              <a:rPr lang="en-US" altLang="ko-KR" sz="1200" b="0" i="0" u="none" strike="noStrike" dirty="0">
                <a:solidFill>
                  <a:srgbClr val="000000"/>
                </a:solidFill>
                <a:effectLst/>
                <a:latin typeface="Arial" panose="020B0604020202020204" pitchFamily="34" charset="0"/>
              </a:rPr>
              <a:t>.</a:t>
            </a:r>
            <a:endParaRPr lang="ko-KR" altLang="en-US" b="0" dirty="0">
              <a:effectLst/>
            </a:endParaRPr>
          </a:p>
          <a:p>
            <a:pPr rtl="0">
              <a:spcBef>
                <a:spcPts val="0"/>
              </a:spcBef>
              <a:spcAft>
                <a:spcPts val="0"/>
              </a:spcAft>
            </a:pPr>
            <a:r>
              <a:rPr lang="ko-KR" altLang="en-US" sz="1200" b="0" i="0" u="none" strike="noStrike" dirty="0">
                <a:solidFill>
                  <a:srgbClr val="000000"/>
                </a:solidFill>
                <a:effectLst/>
                <a:latin typeface="Arial" panose="020B0604020202020204" pitchFamily="34" charset="0"/>
              </a:rPr>
              <a:t>서버에서 처리해야하는 일이 많을 경우 서버의 과부하가 생길 수가 있기 때문에</a:t>
            </a:r>
            <a:r>
              <a:rPr lang="en-US" altLang="ko-KR" sz="1200" b="0" i="0" u="none" strike="noStrike" dirty="0">
                <a:solidFill>
                  <a:srgbClr val="000000"/>
                </a:solidFill>
                <a:effectLst/>
                <a:latin typeface="Arial" panose="020B0604020202020204" pitchFamily="34" charset="0"/>
              </a:rPr>
              <a:t>, </a:t>
            </a:r>
            <a:r>
              <a:rPr lang="ko-KR" altLang="en-US" sz="1200" b="0" i="0" u="none" strike="noStrike" dirty="0">
                <a:solidFill>
                  <a:srgbClr val="000000"/>
                </a:solidFill>
                <a:effectLst/>
                <a:latin typeface="Arial" panose="020B0604020202020204" pitchFamily="34" charset="0"/>
              </a:rPr>
              <a:t>서버의 과부하를 방지 하기 위해서 영상을 자체를 서버로 보내지 않고</a:t>
            </a:r>
            <a:r>
              <a:rPr lang="en-US" altLang="ko-KR" sz="1200" b="0" i="0" u="none" strike="noStrike" dirty="0">
                <a:solidFill>
                  <a:srgbClr val="000000"/>
                </a:solidFill>
                <a:effectLst/>
                <a:latin typeface="Arial" panose="020B0604020202020204" pitchFamily="34" charset="0"/>
              </a:rPr>
              <a:t>, cam</a:t>
            </a:r>
            <a:r>
              <a:rPr lang="ko-KR" altLang="en-US" sz="1200" b="0" i="0" u="none" strike="noStrike" dirty="0">
                <a:solidFill>
                  <a:srgbClr val="000000"/>
                </a:solidFill>
                <a:effectLst/>
                <a:latin typeface="Arial" panose="020B0604020202020204" pitchFamily="34" charset="0"/>
              </a:rPr>
              <a:t>에서 자체적으로 얼굴인식을 실시 한 뒤 그 결과</a:t>
            </a:r>
            <a:r>
              <a:rPr lang="en-US" altLang="ko-KR" sz="1200" b="0" i="0" u="none" strike="noStrike" dirty="0">
                <a:solidFill>
                  <a:srgbClr val="000000"/>
                </a:solidFill>
                <a:effectLst/>
                <a:latin typeface="Arial" panose="020B0604020202020204" pitchFamily="34" charset="0"/>
              </a:rPr>
              <a:t>(</a:t>
            </a:r>
            <a:r>
              <a:rPr lang="ko-KR" altLang="en-US" sz="1200" b="0" i="0" u="none" strike="noStrike" dirty="0">
                <a:solidFill>
                  <a:srgbClr val="000000"/>
                </a:solidFill>
                <a:effectLst/>
                <a:latin typeface="Arial" panose="020B0604020202020204" pitchFamily="34" charset="0"/>
              </a:rPr>
              <a:t>인식된 얼굴만 </a:t>
            </a:r>
            <a:r>
              <a:rPr lang="ko-KR" altLang="en-US" sz="1200" b="0" i="0" u="none" strike="noStrike" dirty="0" err="1">
                <a:solidFill>
                  <a:srgbClr val="000000"/>
                </a:solidFill>
                <a:effectLst/>
                <a:latin typeface="Arial" panose="020B0604020202020204" pitchFamily="34" charset="0"/>
              </a:rPr>
              <a:t>크롭된</a:t>
            </a:r>
            <a:r>
              <a:rPr lang="ko-KR" altLang="en-US" sz="1200" b="0" i="0" u="none" strike="noStrike" dirty="0">
                <a:solidFill>
                  <a:srgbClr val="000000"/>
                </a:solidFill>
                <a:effectLst/>
                <a:latin typeface="Arial" panose="020B0604020202020204" pitchFamily="34" charset="0"/>
              </a:rPr>
              <a:t> 캡쳐 사진과 정보</a:t>
            </a:r>
            <a:r>
              <a:rPr lang="en-US" altLang="ko-KR" sz="1200" b="0" i="0" u="none" strike="noStrike" dirty="0">
                <a:solidFill>
                  <a:srgbClr val="000000"/>
                </a:solidFill>
                <a:effectLst/>
                <a:latin typeface="Arial" panose="020B0604020202020204" pitchFamily="34" charset="0"/>
              </a:rPr>
              <a:t>) </a:t>
            </a:r>
            <a:r>
              <a:rPr lang="ko-KR" altLang="en-US" sz="1200" b="0" i="0" u="none" strike="noStrike" dirty="0">
                <a:solidFill>
                  <a:srgbClr val="000000"/>
                </a:solidFill>
                <a:effectLst/>
                <a:latin typeface="Arial" panose="020B0604020202020204" pitchFamily="34" charset="0"/>
              </a:rPr>
              <a:t>만을 </a:t>
            </a:r>
            <a:r>
              <a:rPr lang="en-US" altLang="ko-KR" sz="1200" b="0" i="0" u="none" strike="noStrike" dirty="0">
                <a:solidFill>
                  <a:srgbClr val="000000"/>
                </a:solidFill>
                <a:effectLst/>
                <a:latin typeface="Arial" panose="020B0604020202020204" pitchFamily="34" charset="0"/>
              </a:rPr>
              <a:t>server</a:t>
            </a:r>
            <a:r>
              <a:rPr lang="ko-KR" altLang="en-US" sz="1200" b="0" i="0" u="none" strike="noStrike" dirty="0">
                <a:solidFill>
                  <a:srgbClr val="000000"/>
                </a:solidFill>
                <a:effectLst/>
                <a:latin typeface="Arial" panose="020B0604020202020204" pitchFamily="34" charset="0"/>
              </a:rPr>
              <a:t>에 전송</a:t>
            </a:r>
            <a:endParaRPr lang="ko-KR" altLang="en-US" b="0" dirty="0">
              <a:effectLst/>
            </a:endParaRPr>
          </a:p>
          <a:p>
            <a:endParaRPr lang="en-CA" dirty="0"/>
          </a:p>
        </p:txBody>
      </p:sp>
      <p:sp>
        <p:nvSpPr>
          <p:cNvPr id="4" name="Slide Number Placeholder 3"/>
          <p:cNvSpPr>
            <a:spLocks noGrp="1"/>
          </p:cNvSpPr>
          <p:nvPr>
            <p:ph type="sldNum" sz="quarter" idx="5"/>
          </p:nvPr>
        </p:nvSpPr>
        <p:spPr/>
        <p:txBody>
          <a:bodyPr/>
          <a:lstStyle/>
          <a:p>
            <a:fld id="{6564AC3F-62C9-48A9-A9B2-E47F2296F17E}" type="slidenum">
              <a:rPr lang="en-CA" smtClean="0"/>
              <a:t>16</a:t>
            </a:fld>
            <a:endParaRPr lang="en-CA"/>
          </a:p>
        </p:txBody>
      </p:sp>
    </p:spTree>
    <p:extLst>
      <p:ext uri="{BB962C8B-B14F-4D97-AF65-F5344CB8AC3E}">
        <p14:creationId xmlns:p14="http://schemas.microsoft.com/office/powerpoint/2010/main" val="963352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564AC3F-62C9-48A9-A9B2-E47F2296F17E}" type="slidenum">
              <a:rPr lang="en-CA" smtClean="0"/>
              <a:t>19</a:t>
            </a:fld>
            <a:endParaRPr lang="en-CA"/>
          </a:p>
        </p:txBody>
      </p:sp>
    </p:spTree>
    <p:extLst>
      <p:ext uri="{BB962C8B-B14F-4D97-AF65-F5344CB8AC3E}">
        <p14:creationId xmlns:p14="http://schemas.microsoft.com/office/powerpoint/2010/main" val="2760343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2C6E69-C40B-46B7-B49A-D375AE118F84}" type="datetimeFigureOut">
              <a:rPr lang="en-CA" smtClean="0"/>
              <a:t>2022-04-28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3499417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2C6E69-C40B-46B7-B49A-D375AE118F84}" type="datetimeFigureOut">
              <a:rPr lang="en-CA" smtClean="0"/>
              <a:t>2022-04-28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13826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2C6E69-C40B-46B7-B49A-D375AE118F84}" type="datetimeFigureOut">
              <a:rPr lang="en-CA" smtClean="0"/>
              <a:t>2022-04-28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149634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2C6E69-C40B-46B7-B49A-D375AE118F84}" type="datetimeFigureOut">
              <a:rPr lang="en-CA" smtClean="0"/>
              <a:t>2022-04-28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3974239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2C6E69-C40B-46B7-B49A-D375AE118F84}" type="datetimeFigureOut">
              <a:rPr lang="en-CA" smtClean="0"/>
              <a:t>2022-04-28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36881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2C6E69-C40B-46B7-B49A-D375AE118F84}" type="datetimeFigureOut">
              <a:rPr lang="en-CA" smtClean="0"/>
              <a:t>2022-04-28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1092874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2C6E69-C40B-46B7-B49A-D375AE118F84}" type="datetimeFigureOut">
              <a:rPr lang="en-CA" smtClean="0"/>
              <a:t>2022-04-28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4065668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2C6E69-C40B-46B7-B49A-D375AE118F84}" type="datetimeFigureOut">
              <a:rPr lang="en-CA" smtClean="0"/>
              <a:t>2022-04-28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2852812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2C6E69-C40B-46B7-B49A-D375AE118F84}" type="datetimeFigureOut">
              <a:rPr lang="en-CA" smtClean="0"/>
              <a:t>2022-04-28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3622119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2C6E69-C40B-46B7-B49A-D375AE118F84}" type="datetimeFigureOut">
              <a:rPr lang="en-CA" smtClean="0"/>
              <a:t>2022-04-28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3730548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2C6E69-C40B-46B7-B49A-D375AE118F84}" type="datetimeFigureOut">
              <a:rPr lang="en-CA" smtClean="0"/>
              <a:t>2022-04-28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D87B612-31B3-4FEE-A78C-73484D809663}" type="slidenum">
              <a:rPr lang="en-CA" smtClean="0"/>
              <a:t>‹#›</a:t>
            </a:fld>
            <a:endParaRPr lang="en-CA"/>
          </a:p>
        </p:txBody>
      </p:sp>
    </p:spTree>
    <p:extLst>
      <p:ext uri="{BB962C8B-B14F-4D97-AF65-F5344CB8AC3E}">
        <p14:creationId xmlns:p14="http://schemas.microsoft.com/office/powerpoint/2010/main" val="2555970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2C6E69-C40B-46B7-B49A-D375AE118F84}" type="datetimeFigureOut">
              <a:rPr lang="en-CA" smtClean="0"/>
              <a:t>2022-04-28</a:t>
            </a:fld>
            <a:endParaRPr lang="en-CA"/>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7B612-31B3-4FEE-A78C-73484D809663}" type="slidenum">
              <a:rPr lang="en-CA" smtClean="0"/>
              <a:t>‹#›</a:t>
            </a:fld>
            <a:endParaRPr lang="en-CA"/>
          </a:p>
        </p:txBody>
      </p:sp>
    </p:spTree>
    <p:extLst>
      <p:ext uri="{BB962C8B-B14F-4D97-AF65-F5344CB8AC3E}">
        <p14:creationId xmlns:p14="http://schemas.microsoft.com/office/powerpoint/2010/main" val="2881749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32.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3" name="Picture 2">
            <a:extLst>
              <a:ext uri="{FF2B5EF4-FFF2-40B4-BE49-F238E27FC236}">
                <a16:creationId xmlns:a16="http://schemas.microsoft.com/office/drawing/2014/main" id="{38703F95-9357-4D2A-AC0B-14F23B935C55}"/>
              </a:ext>
            </a:extLst>
          </p:cNvPr>
          <p:cNvPicPr>
            <a:picLocks noChangeAspect="1"/>
          </p:cNvPicPr>
          <p:nvPr/>
        </p:nvPicPr>
        <p:blipFill rotWithShape="1">
          <a:blip r:embed="rId3"/>
          <a:srcRect t="10418" b="37659"/>
          <a:stretch/>
        </p:blipFill>
        <p:spPr>
          <a:xfrm>
            <a:off x="0" y="0"/>
            <a:ext cx="9906000" cy="6858000"/>
          </a:xfrm>
          <a:prstGeom prst="rect">
            <a:avLst/>
          </a:prstGeom>
        </p:spPr>
      </p:pic>
      <p:sp>
        <p:nvSpPr>
          <p:cNvPr id="4" name="Rectangle 3">
            <a:extLst>
              <a:ext uri="{FF2B5EF4-FFF2-40B4-BE49-F238E27FC236}">
                <a16:creationId xmlns:a16="http://schemas.microsoft.com/office/drawing/2014/main" id="{327E76DC-FBC4-4CFC-A5EA-3CB35BC2F26E}"/>
              </a:ext>
            </a:extLst>
          </p:cNvPr>
          <p:cNvSpPr/>
          <p:nvPr/>
        </p:nvSpPr>
        <p:spPr>
          <a:xfrm>
            <a:off x="0" y="0"/>
            <a:ext cx="9906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Google Shape;85;p2"/>
          <p:cNvSpPr txBox="1">
            <a:spLocks noGrp="1"/>
          </p:cNvSpPr>
          <p:nvPr>
            <p:ph type="subTitle" idx="1"/>
          </p:nvPr>
        </p:nvSpPr>
        <p:spPr>
          <a:xfrm>
            <a:off x="2657433" y="1945445"/>
            <a:ext cx="4591135" cy="2523000"/>
          </a:xfrm>
          <a:prstGeom prst="rect">
            <a:avLst/>
          </a:prstGeom>
          <a:noFill/>
          <a:ln>
            <a:noFill/>
          </a:ln>
        </p:spPr>
        <p:txBody>
          <a:bodyPr spcFirstLastPara="1" wrap="square" lIns="91425" tIns="45700" rIns="91425" bIns="45700" anchor="t" anchorCtr="0">
            <a:normAutofit fontScale="92500"/>
          </a:bodyPr>
          <a:lstStyle/>
          <a:p>
            <a:pPr marL="0" indent="0" algn="l">
              <a:spcBef>
                <a:spcPts val="0"/>
              </a:spcBef>
              <a:buClr>
                <a:srgbClr val="1D1C1D"/>
              </a:buClr>
            </a:pPr>
            <a:r>
              <a:rPr lang="ko-KR" b="1" i="0" dirty="0">
                <a:solidFill>
                  <a:schemeClr val="bg1"/>
                </a:solidFill>
                <a:latin typeface="Lato"/>
                <a:ea typeface="Lato"/>
                <a:cs typeface="Lato"/>
                <a:sym typeface="Lato"/>
              </a:rPr>
              <a:t> </a:t>
            </a:r>
            <a:br>
              <a:rPr lang="ko-KR" b="0" i="0" dirty="0">
                <a:solidFill>
                  <a:schemeClr val="bg1"/>
                </a:solidFill>
                <a:latin typeface="Lato"/>
                <a:ea typeface="Lato"/>
                <a:cs typeface="Lato"/>
                <a:sym typeface="Lato"/>
              </a:rPr>
            </a:br>
            <a:endParaRPr b="0" i="0" dirty="0">
              <a:solidFill>
                <a:schemeClr val="bg1"/>
              </a:solidFill>
              <a:latin typeface="Lato"/>
              <a:ea typeface="Lato"/>
              <a:cs typeface="Lato"/>
              <a:sym typeface="Lato"/>
            </a:endParaRPr>
          </a:p>
          <a:p>
            <a:pPr marL="0" indent="0">
              <a:buSzPts val="6000"/>
            </a:pPr>
            <a:r>
              <a:rPr lang="en-US" altLang="ko-KR" sz="6000" dirty="0" err="1">
                <a:solidFill>
                  <a:schemeClr val="bg1"/>
                </a:solidFill>
                <a:latin typeface="에스코어 드림 9 Black" panose="020B0A03030302020204" pitchFamily="34" charset="-127"/>
                <a:ea typeface="에스코어 드림 9 Black" panose="020B0A03030302020204" pitchFamily="34" charset="-127"/>
              </a:rPr>
              <a:t>GateKeeper</a:t>
            </a:r>
            <a:endParaRPr sz="6000" dirty="0">
              <a:solidFill>
                <a:schemeClr val="bg1"/>
              </a:solidFill>
              <a:latin typeface="에스코어 드림 9 Black" panose="020B0A03030302020204" pitchFamily="34" charset="-127"/>
              <a:ea typeface="에스코어 드림 9 Black" panose="020B0A03030302020204" pitchFamily="34" charset="-127"/>
            </a:endParaRPr>
          </a:p>
          <a:p>
            <a:pPr marL="0" indent="0">
              <a:buClr>
                <a:srgbClr val="000000"/>
              </a:buClr>
              <a:buSzPts val="1600"/>
            </a:pPr>
            <a:r>
              <a:rPr lang="ko-KR" altLang="en-US" sz="1600" dirty="0">
                <a:solidFill>
                  <a:schemeClr val="bg1"/>
                </a:solidFill>
                <a:latin typeface="에스코어 드림 4 Regular" panose="020B0503030302020204" pitchFamily="34" charset="-127"/>
                <a:ea typeface="에스코어 드림 4 Regular" panose="020B0503030302020204" pitchFamily="34" charset="-127"/>
                <a:cs typeface="Arial"/>
                <a:sym typeface="Arial"/>
              </a:rPr>
              <a:t>얼굴 인식을 통한 거주지 출입 제한 시스템</a:t>
            </a:r>
            <a:endParaRPr sz="1600" dirty="0">
              <a:solidFill>
                <a:schemeClr val="bg1"/>
              </a:solidFill>
              <a:latin typeface="에스코어 드림 4 Regular" panose="020B0503030302020204" pitchFamily="34" charset="-127"/>
              <a:ea typeface="에스코어 드림 4 Regular" panose="020B0503030302020204" pitchFamily="34" charset="-127"/>
            </a:endParaRPr>
          </a:p>
        </p:txBody>
      </p:sp>
      <p:sp>
        <p:nvSpPr>
          <p:cNvPr id="86" name="Google Shape;86;p2"/>
          <p:cNvSpPr txBox="1"/>
          <p:nvPr/>
        </p:nvSpPr>
        <p:spPr>
          <a:xfrm>
            <a:off x="8002385" y="5947985"/>
            <a:ext cx="1789685" cy="461624"/>
          </a:xfrm>
          <a:prstGeom prst="rect">
            <a:avLst/>
          </a:prstGeom>
          <a:noFill/>
          <a:ln>
            <a:noFill/>
          </a:ln>
        </p:spPr>
        <p:txBody>
          <a:bodyPr spcFirstLastPara="1" wrap="square" lIns="91425" tIns="45700" rIns="91425" bIns="45700" anchor="t" anchorCtr="0">
            <a:spAutoFit/>
          </a:bodyPr>
          <a:lstStyle/>
          <a:p>
            <a:r>
              <a:rPr lang="en-US" altLang="ko-KR" sz="1200" dirty="0">
                <a:solidFill>
                  <a:schemeClr val="bg1"/>
                </a:solidFill>
                <a:latin typeface="에스코어 드림 4 Regular" panose="020B0503030302020204" pitchFamily="34" charset="-127"/>
                <a:ea typeface="에스코어 드림 4 Regular" panose="020B0503030302020204" pitchFamily="34" charset="-127"/>
                <a:cs typeface="Calibri"/>
                <a:sym typeface="Calibri"/>
              </a:rPr>
              <a:t>Mento: </a:t>
            </a:r>
            <a:r>
              <a:rPr lang="ko-KR" altLang="en-US" sz="1200" dirty="0" err="1">
                <a:solidFill>
                  <a:schemeClr val="bg1"/>
                </a:solidFill>
                <a:latin typeface="에스코어 드림 2 ExtraLight" panose="020B0203030302020204" pitchFamily="34" charset="-127"/>
                <a:ea typeface="에스코어 드림 2 ExtraLight" panose="020B0203030302020204" pitchFamily="34" charset="-127"/>
                <a:cs typeface="Calibri"/>
                <a:sym typeface="Calibri"/>
              </a:rPr>
              <a:t>강진범</a:t>
            </a:r>
            <a:endParaRPr sz="1200" dirty="0">
              <a:solidFill>
                <a:schemeClr val="bg1"/>
              </a:solidFill>
              <a:latin typeface="에스코어 드림 2 ExtraLight" panose="020B0203030302020204" pitchFamily="34" charset="-127"/>
              <a:ea typeface="에스코어 드림 2 ExtraLight" panose="020B0203030302020204" pitchFamily="34" charset="-127"/>
              <a:cs typeface="Calibri"/>
              <a:sym typeface="Calibri"/>
            </a:endParaRPr>
          </a:p>
          <a:p>
            <a:pPr>
              <a:buClr>
                <a:schemeClr val="dk1"/>
              </a:buClr>
            </a:pPr>
            <a:r>
              <a:rPr lang="en-US" altLang="ko-KR" sz="1200" dirty="0">
                <a:solidFill>
                  <a:schemeClr val="bg1"/>
                </a:solidFill>
                <a:latin typeface="에스코어 드림 4 Regular" panose="020B0503030302020204" pitchFamily="34" charset="-127"/>
                <a:ea typeface="에스코어 드림 4 Regular" panose="020B0503030302020204" pitchFamily="34" charset="-127"/>
                <a:cs typeface="Calibri"/>
                <a:sym typeface="Calibri"/>
              </a:rPr>
              <a:t>Team: </a:t>
            </a:r>
            <a:r>
              <a:rPr lang="ko-KR" altLang="en-US" sz="1200" dirty="0">
                <a:solidFill>
                  <a:schemeClr val="bg1"/>
                </a:solidFill>
                <a:latin typeface="에스코어 드림 2 ExtraLight" panose="020B0203030302020204" pitchFamily="34" charset="-127"/>
                <a:ea typeface="에스코어 드림 2 ExtraLight" panose="020B0203030302020204" pitchFamily="34" charset="-127"/>
                <a:cs typeface="Calibri"/>
                <a:sym typeface="Calibri"/>
              </a:rPr>
              <a:t>백상은</a:t>
            </a:r>
            <a:r>
              <a:rPr lang="en-US" altLang="ko-KR" sz="1200" dirty="0">
                <a:solidFill>
                  <a:schemeClr val="bg1"/>
                </a:solidFill>
                <a:latin typeface="에스코어 드림 2 ExtraLight" panose="020B0203030302020204" pitchFamily="34" charset="-127"/>
                <a:ea typeface="에스코어 드림 2 ExtraLight" panose="020B0203030302020204" pitchFamily="34" charset="-127"/>
                <a:cs typeface="Calibri"/>
                <a:sym typeface="Calibri"/>
              </a:rPr>
              <a:t>, </a:t>
            </a:r>
            <a:r>
              <a:rPr lang="ko-KR" altLang="en-US" sz="1200" dirty="0">
                <a:solidFill>
                  <a:schemeClr val="bg1"/>
                </a:solidFill>
                <a:latin typeface="에스코어 드림 2 ExtraLight" panose="020B0203030302020204" pitchFamily="34" charset="-127"/>
                <a:ea typeface="에스코어 드림 2 ExtraLight" panose="020B0203030302020204" pitchFamily="34" charset="-127"/>
                <a:cs typeface="Calibri"/>
                <a:sym typeface="Calibri"/>
              </a:rPr>
              <a:t>이수현</a:t>
            </a:r>
            <a:endParaRPr sz="1200" dirty="0">
              <a:solidFill>
                <a:schemeClr val="bg1"/>
              </a:solidFill>
              <a:latin typeface="에스코어 드림 2 ExtraLight" panose="020B0203030302020204" pitchFamily="34" charset="-127"/>
              <a:ea typeface="에스코어 드림 2 ExtraLight" panose="020B0203030302020204" pitchFamily="34" charset="-127"/>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33C08-6A5A-4BD4-B895-BAEC7322332C}"/>
              </a:ext>
            </a:extLst>
          </p:cNvPr>
          <p:cNvSpPr txBox="1"/>
          <p:nvPr/>
        </p:nvSpPr>
        <p:spPr>
          <a:xfrm>
            <a:off x="207882" y="355327"/>
            <a:ext cx="2420663"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안면인식 기술리뷰</a:t>
            </a:r>
            <a:r>
              <a:rPr lang="en-CA" altLang="ko-KR" sz="1400" dirty="0">
                <a:latin typeface="에스코어 드림 4 Regular" panose="020B0503030302020204" pitchFamily="34" charset="-127"/>
                <a:ea typeface="에스코어 드림 4 Regular" panose="020B0503030302020204" pitchFamily="34" charset="-127"/>
              </a:rPr>
              <a:t>: </a:t>
            </a:r>
            <a:r>
              <a:rPr lang="en-CA" altLang="ko-KR" sz="1400" dirty="0" err="1">
                <a:latin typeface="에스코어 드림 4 Regular" panose="020B0503030302020204" pitchFamily="34" charset="-127"/>
                <a:ea typeface="에스코어 드림 4 Regular" panose="020B0503030302020204" pitchFamily="34" charset="-127"/>
              </a:rPr>
              <a:t>ArcFace</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C6916F6-D1AF-46B7-8DF6-203D2EA4180E}"/>
              </a:ext>
            </a:extLst>
          </p:cNvPr>
          <p:cNvGrpSpPr/>
          <p:nvPr/>
        </p:nvGrpSpPr>
        <p:grpSpPr>
          <a:xfrm>
            <a:off x="1835272" y="2316613"/>
            <a:ext cx="6235457" cy="2224775"/>
            <a:chOff x="1565317" y="2491741"/>
            <a:chExt cx="6235457" cy="2224775"/>
          </a:xfrm>
        </p:grpSpPr>
        <p:sp>
          <p:nvSpPr>
            <p:cNvPr id="19" name="Oval 18">
              <a:extLst>
                <a:ext uri="{FF2B5EF4-FFF2-40B4-BE49-F238E27FC236}">
                  <a16:creationId xmlns:a16="http://schemas.microsoft.com/office/drawing/2014/main" id="{3AD148EB-659B-4FCF-B14D-733366F06358}"/>
                </a:ext>
              </a:extLst>
            </p:cNvPr>
            <p:cNvSpPr/>
            <p:nvPr/>
          </p:nvSpPr>
          <p:spPr>
            <a:xfrm>
              <a:off x="1967003" y="2491741"/>
              <a:ext cx="1464587" cy="1386114"/>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에스코어 드림 6 Bold" panose="020B0703030302020204" pitchFamily="34" charset="-127"/>
                  <a:ea typeface="에스코어 드림 6 Bold" panose="020B0703030302020204" pitchFamily="34" charset="-127"/>
                </a:rPr>
                <a:t>직관적</a:t>
              </a:r>
              <a:endParaRPr lang="en-CA" dirty="0">
                <a:latin typeface="에스코어 드림 6 Bold" panose="020B0703030302020204" pitchFamily="34" charset="-127"/>
                <a:ea typeface="에스코어 드림 6 Bold" panose="020B0703030302020204" pitchFamily="34" charset="-127"/>
              </a:endParaRPr>
            </a:p>
          </p:txBody>
        </p:sp>
        <p:sp>
          <p:nvSpPr>
            <p:cNvPr id="11" name="Google Shape;161;p6">
              <a:extLst>
                <a:ext uri="{FF2B5EF4-FFF2-40B4-BE49-F238E27FC236}">
                  <a16:creationId xmlns:a16="http://schemas.microsoft.com/office/drawing/2014/main" id="{D9BAF0EF-02D6-423A-8393-0509EDFD9E07}"/>
                </a:ext>
              </a:extLst>
            </p:cNvPr>
            <p:cNvSpPr txBox="1"/>
            <p:nvPr/>
          </p:nvSpPr>
          <p:spPr>
            <a:xfrm>
              <a:off x="1565317" y="4362603"/>
              <a:ext cx="2267961" cy="353913"/>
            </a:xfrm>
            <a:prstGeom prst="rect">
              <a:avLst/>
            </a:prstGeom>
            <a:noFill/>
            <a:ln>
              <a:noFill/>
            </a:ln>
          </p:spPr>
          <p:txBody>
            <a:bodyPr spcFirstLastPara="1" wrap="square" lIns="91425" tIns="91425" rIns="91425" bIns="91425" anchor="t" anchorCtr="0">
              <a:spAutoFit/>
            </a:bodyPr>
            <a:lstStyle/>
            <a:p>
              <a:pPr algn="ctr"/>
              <a:r>
                <a:rPr lang="en-CA" altLang="ko-KR" sz="1100" dirty="0">
                  <a:latin typeface="에스코어 드림 4 Regular" panose="020B0503030302020204" pitchFamily="34" charset="-127"/>
                  <a:ea typeface="에스코어 드림 4 Regular" panose="020B0503030302020204" pitchFamily="34" charset="-127"/>
                  <a:cs typeface="Calibri"/>
                  <a:sym typeface="Calibri"/>
                </a:rPr>
                <a:t>angle statistics </a:t>
              </a:r>
              <a:r>
                <a:rPr lang="ko-KR" altLang="en-US" sz="1100" dirty="0">
                  <a:latin typeface="에스코어 드림 4 Regular" panose="020B0503030302020204" pitchFamily="34" charset="-127"/>
                  <a:ea typeface="에스코어 드림 4 Regular" panose="020B0503030302020204" pitchFamily="34" charset="-127"/>
                  <a:cs typeface="Calibri"/>
                  <a:sym typeface="Calibri"/>
                </a:rPr>
                <a:t>분석</a:t>
              </a:r>
              <a:endParaRPr sz="1100" dirty="0">
                <a:latin typeface="에스코어 드림 4 Regular" panose="020B0503030302020204" pitchFamily="34" charset="-127"/>
                <a:ea typeface="에스코어 드림 4 Regular" panose="020B0503030302020204" pitchFamily="34" charset="-127"/>
                <a:cs typeface="Calibri"/>
                <a:sym typeface="Calibri"/>
              </a:endParaRPr>
            </a:p>
          </p:txBody>
        </p:sp>
        <p:cxnSp>
          <p:nvCxnSpPr>
            <p:cNvPr id="12" name="Straight Connector 11">
              <a:extLst>
                <a:ext uri="{FF2B5EF4-FFF2-40B4-BE49-F238E27FC236}">
                  <a16:creationId xmlns:a16="http://schemas.microsoft.com/office/drawing/2014/main" id="{4DE0CEBA-6A61-42A1-8F53-76698FD863BB}"/>
                </a:ext>
              </a:extLst>
            </p:cNvPr>
            <p:cNvCxnSpPr>
              <a:cxnSpLocks/>
            </p:cNvCxnSpPr>
            <p:nvPr/>
          </p:nvCxnSpPr>
          <p:spPr>
            <a:xfrm>
              <a:off x="2468890" y="4244287"/>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Google Shape;161;p6">
              <a:extLst>
                <a:ext uri="{FF2B5EF4-FFF2-40B4-BE49-F238E27FC236}">
                  <a16:creationId xmlns:a16="http://schemas.microsoft.com/office/drawing/2014/main" id="{883FACD5-9333-437E-8480-1C0DC409B40F}"/>
                </a:ext>
              </a:extLst>
            </p:cNvPr>
            <p:cNvSpPr txBox="1"/>
            <p:nvPr/>
          </p:nvSpPr>
          <p:spPr>
            <a:xfrm>
              <a:off x="2880146" y="4346781"/>
              <a:ext cx="2267961" cy="353913"/>
            </a:xfrm>
            <a:prstGeom prst="rect">
              <a:avLst/>
            </a:prstGeom>
            <a:noFill/>
            <a:ln>
              <a:noFill/>
            </a:ln>
          </p:spPr>
          <p:txBody>
            <a:bodyPr spcFirstLastPara="1" wrap="square" lIns="91425" tIns="91425" rIns="91425" bIns="91425" anchor="t" anchorCtr="0">
              <a:spAutoFit/>
            </a:bodyPr>
            <a:lstStyle/>
            <a:p>
              <a:pPr algn="ctr"/>
              <a:r>
                <a:rPr lang="en-CA" sz="1100" dirty="0">
                  <a:latin typeface="에스코어 드림 4 Regular" panose="020B0503030302020204" pitchFamily="34" charset="-127"/>
                  <a:ea typeface="에스코어 드림 4 Regular" panose="020B0503030302020204" pitchFamily="34" charset="-127"/>
                  <a:cs typeface="Calibri"/>
                  <a:sym typeface="Calibri"/>
                </a:rPr>
                <a:t>SOTA </a:t>
              </a:r>
              <a:r>
                <a:rPr lang="ko-KR" altLang="en-US" sz="1100" dirty="0">
                  <a:latin typeface="에스코어 드림 4 Regular" panose="020B0503030302020204" pitchFamily="34" charset="-127"/>
                  <a:ea typeface="에스코어 드림 4 Regular" panose="020B0503030302020204" pitchFamily="34" charset="-127"/>
                  <a:cs typeface="Calibri"/>
                  <a:sym typeface="Calibri"/>
                </a:rPr>
                <a:t>성능</a:t>
              </a:r>
              <a:endParaRPr sz="800" dirty="0">
                <a:latin typeface="에스코어 드림 4 Regular" panose="020B0503030302020204" pitchFamily="34" charset="-127"/>
                <a:ea typeface="에스코어 드림 4 Regular" panose="020B0503030302020204" pitchFamily="34" charset="-127"/>
                <a:cs typeface="Calibri"/>
                <a:sym typeface="Calibri"/>
              </a:endParaRPr>
            </a:p>
          </p:txBody>
        </p:sp>
        <p:sp>
          <p:nvSpPr>
            <p:cNvPr id="15" name="Google Shape;161;p6">
              <a:extLst>
                <a:ext uri="{FF2B5EF4-FFF2-40B4-BE49-F238E27FC236}">
                  <a16:creationId xmlns:a16="http://schemas.microsoft.com/office/drawing/2014/main" id="{17886301-0D3E-43F4-868D-268CBE8B2910}"/>
                </a:ext>
              </a:extLst>
            </p:cNvPr>
            <p:cNvSpPr txBox="1"/>
            <p:nvPr/>
          </p:nvSpPr>
          <p:spPr>
            <a:xfrm>
              <a:off x="4235262" y="4335504"/>
              <a:ext cx="2267961" cy="353913"/>
            </a:xfrm>
            <a:prstGeom prst="rect">
              <a:avLst/>
            </a:prstGeom>
            <a:noFill/>
            <a:ln>
              <a:noFill/>
            </a:ln>
          </p:spPr>
          <p:txBody>
            <a:bodyPr spcFirstLastPara="1" wrap="square" lIns="91425" tIns="91425" rIns="91425" bIns="91425" anchor="t" anchorCtr="0">
              <a:spAutoFit/>
            </a:bodyPr>
            <a:lstStyle/>
            <a:p>
              <a:pPr algn="ctr"/>
              <a:r>
                <a:rPr lang="ko-KR" altLang="en-US" sz="1100" dirty="0">
                  <a:latin typeface="에스코어 드림 4 Regular" panose="020B0503030302020204" pitchFamily="34" charset="-127"/>
                  <a:ea typeface="에스코어 드림 4 Regular" panose="020B0503030302020204" pitchFamily="34" charset="-127"/>
                  <a:cs typeface="Calibri"/>
                  <a:sym typeface="Calibri"/>
                </a:rPr>
                <a:t>몇 줄의 코드</a:t>
              </a:r>
              <a:endParaRPr sz="800" dirty="0">
                <a:latin typeface="에스코어 드림 4 Regular" panose="020B0503030302020204" pitchFamily="34" charset="-127"/>
                <a:ea typeface="에스코어 드림 4 Regular" panose="020B0503030302020204" pitchFamily="34" charset="-127"/>
                <a:cs typeface="Calibri"/>
                <a:sym typeface="Calibri"/>
              </a:endParaRPr>
            </a:p>
          </p:txBody>
        </p:sp>
        <p:cxnSp>
          <p:nvCxnSpPr>
            <p:cNvPr id="16" name="Straight Connector 15">
              <a:extLst>
                <a:ext uri="{FF2B5EF4-FFF2-40B4-BE49-F238E27FC236}">
                  <a16:creationId xmlns:a16="http://schemas.microsoft.com/office/drawing/2014/main" id="{711BFAE4-4BA1-4890-98A9-895077205436}"/>
                </a:ext>
              </a:extLst>
            </p:cNvPr>
            <p:cNvCxnSpPr>
              <a:cxnSpLocks/>
            </p:cNvCxnSpPr>
            <p:nvPr/>
          </p:nvCxnSpPr>
          <p:spPr>
            <a:xfrm>
              <a:off x="3783719" y="4246641"/>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DBF63A-D30F-47E1-BB97-7D557B29AA2D}"/>
                </a:ext>
              </a:extLst>
            </p:cNvPr>
            <p:cNvCxnSpPr>
              <a:cxnSpLocks/>
            </p:cNvCxnSpPr>
            <p:nvPr/>
          </p:nvCxnSpPr>
          <p:spPr>
            <a:xfrm>
              <a:off x="5121559" y="4243415"/>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F59C1F8-4514-40C6-949C-BE33C910F771}"/>
                </a:ext>
              </a:extLst>
            </p:cNvPr>
            <p:cNvSpPr/>
            <p:nvPr/>
          </p:nvSpPr>
          <p:spPr>
            <a:xfrm>
              <a:off x="3281832" y="2491741"/>
              <a:ext cx="1464587" cy="1386114"/>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에스코어 드림 6 Bold" panose="020B0703030302020204" pitchFamily="34" charset="-127"/>
                  <a:ea typeface="에스코어 드림 6 Bold" panose="020B0703030302020204" pitchFamily="34" charset="-127"/>
                </a:rPr>
                <a:t>효과적</a:t>
              </a:r>
              <a:endParaRPr lang="en-CA" dirty="0">
                <a:latin typeface="에스코어 드림 6 Bold" panose="020B0703030302020204" pitchFamily="34" charset="-127"/>
                <a:ea typeface="에스코어 드림 6 Bold" panose="020B0703030302020204" pitchFamily="34" charset="-127"/>
              </a:endParaRPr>
            </a:p>
          </p:txBody>
        </p:sp>
        <p:sp>
          <p:nvSpPr>
            <p:cNvPr id="27" name="Oval 26">
              <a:extLst>
                <a:ext uri="{FF2B5EF4-FFF2-40B4-BE49-F238E27FC236}">
                  <a16:creationId xmlns:a16="http://schemas.microsoft.com/office/drawing/2014/main" id="{89E0351F-E139-43AF-AF0F-77DCEA8ACE12}"/>
                </a:ext>
              </a:extLst>
            </p:cNvPr>
            <p:cNvSpPr/>
            <p:nvPr/>
          </p:nvSpPr>
          <p:spPr>
            <a:xfrm>
              <a:off x="4619672" y="2508825"/>
              <a:ext cx="1464587" cy="1386114"/>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에스코어 드림 6 Bold" panose="020B0703030302020204" pitchFamily="34" charset="-127"/>
                  <a:ea typeface="에스코어 드림 6 Bold" panose="020B0703030302020204" pitchFamily="34" charset="-127"/>
                </a:rPr>
                <a:t>쉬움</a:t>
              </a:r>
              <a:endParaRPr lang="en-CA" dirty="0">
                <a:latin typeface="에스코어 드림 6 Bold" panose="020B0703030302020204" pitchFamily="34" charset="-127"/>
                <a:ea typeface="에스코어 드림 6 Bold" panose="020B0703030302020204" pitchFamily="34" charset="-127"/>
              </a:endParaRPr>
            </a:p>
          </p:txBody>
        </p:sp>
        <p:sp>
          <p:nvSpPr>
            <p:cNvPr id="28" name="Oval 27">
              <a:extLst>
                <a:ext uri="{FF2B5EF4-FFF2-40B4-BE49-F238E27FC236}">
                  <a16:creationId xmlns:a16="http://schemas.microsoft.com/office/drawing/2014/main" id="{01B6C8A9-28D4-4A01-B318-B195B630860B}"/>
                </a:ext>
              </a:extLst>
            </p:cNvPr>
            <p:cNvSpPr/>
            <p:nvPr/>
          </p:nvSpPr>
          <p:spPr>
            <a:xfrm>
              <a:off x="5934501" y="2491741"/>
              <a:ext cx="1464587" cy="1386114"/>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에스코어 드림 6 Bold" panose="020B0703030302020204" pitchFamily="34" charset="-127"/>
                  <a:ea typeface="에스코어 드림 6 Bold" panose="020B0703030302020204" pitchFamily="34" charset="-127"/>
                </a:rPr>
                <a:t>효율적</a:t>
              </a:r>
              <a:endParaRPr lang="en-CA" dirty="0">
                <a:latin typeface="에스코어 드림 6 Bold" panose="020B0703030302020204" pitchFamily="34" charset="-127"/>
                <a:ea typeface="에스코어 드림 6 Bold" panose="020B0703030302020204" pitchFamily="34" charset="-127"/>
              </a:endParaRPr>
            </a:p>
          </p:txBody>
        </p:sp>
        <p:sp>
          <p:nvSpPr>
            <p:cNvPr id="29" name="Google Shape;161;p6">
              <a:extLst>
                <a:ext uri="{FF2B5EF4-FFF2-40B4-BE49-F238E27FC236}">
                  <a16:creationId xmlns:a16="http://schemas.microsoft.com/office/drawing/2014/main" id="{80CCCE76-6398-4663-B28D-8D7D192EF552}"/>
                </a:ext>
              </a:extLst>
            </p:cNvPr>
            <p:cNvSpPr txBox="1"/>
            <p:nvPr/>
          </p:nvSpPr>
          <p:spPr>
            <a:xfrm>
              <a:off x="5532813" y="4335504"/>
              <a:ext cx="2267961" cy="346218"/>
            </a:xfrm>
            <a:prstGeom prst="rect">
              <a:avLst/>
            </a:prstGeom>
            <a:noFill/>
            <a:ln>
              <a:noFill/>
            </a:ln>
          </p:spPr>
          <p:txBody>
            <a:bodyPr spcFirstLastPara="1" wrap="square" lIns="91425" tIns="91425" rIns="91425" bIns="91425" anchor="t" anchorCtr="0">
              <a:spAutoFit/>
            </a:bodyPr>
            <a:lstStyle/>
            <a:p>
              <a:pPr algn="ctr"/>
              <a:r>
                <a:rPr lang="ko-KR" altLang="en-US" sz="1050" dirty="0">
                  <a:latin typeface="에스코어 드림 4 Regular" panose="020B0503030302020204" pitchFamily="34" charset="-127"/>
                  <a:ea typeface="에스코어 드림 4 Regular" panose="020B0503030302020204" pitchFamily="34" charset="-127"/>
                  <a:cs typeface="Calibri"/>
                  <a:sym typeface="Calibri"/>
                </a:rPr>
                <a:t>계산 복잡도</a:t>
              </a:r>
              <a:endParaRPr sz="1050" dirty="0">
                <a:latin typeface="에스코어 드림 4 Regular" panose="020B0503030302020204" pitchFamily="34" charset="-127"/>
                <a:ea typeface="에스코어 드림 4 Regular" panose="020B0503030302020204" pitchFamily="34" charset="-127"/>
                <a:cs typeface="Calibri"/>
                <a:sym typeface="Calibri"/>
              </a:endParaRPr>
            </a:p>
          </p:txBody>
        </p:sp>
        <p:cxnSp>
          <p:nvCxnSpPr>
            <p:cNvPr id="30" name="Straight Connector 29">
              <a:extLst>
                <a:ext uri="{FF2B5EF4-FFF2-40B4-BE49-F238E27FC236}">
                  <a16:creationId xmlns:a16="http://schemas.microsoft.com/office/drawing/2014/main" id="{F33EDA16-D005-49CE-9D6F-198CDA59E1EB}"/>
                </a:ext>
              </a:extLst>
            </p:cNvPr>
            <p:cNvCxnSpPr>
              <a:cxnSpLocks/>
            </p:cNvCxnSpPr>
            <p:nvPr/>
          </p:nvCxnSpPr>
          <p:spPr>
            <a:xfrm>
              <a:off x="6453664" y="4226331"/>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4563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33C08-6A5A-4BD4-B895-BAEC7322332C}"/>
              </a:ext>
            </a:extLst>
          </p:cNvPr>
          <p:cNvSpPr txBox="1"/>
          <p:nvPr/>
        </p:nvSpPr>
        <p:spPr>
          <a:xfrm>
            <a:off x="207882" y="355327"/>
            <a:ext cx="1103187"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시스템 구조</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B227757A-DC4E-495A-9C7E-ACE6D67581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4" t="2439" r="1059" b="1759"/>
          <a:stretch/>
        </p:blipFill>
        <p:spPr bwMode="auto">
          <a:xfrm>
            <a:off x="708660" y="1333500"/>
            <a:ext cx="8473440" cy="448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36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85ACA-0E3C-4AEB-B0F4-0F03E3C09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857999"/>
          </a:xfrm>
          <a:prstGeom prst="rect">
            <a:avLst/>
          </a:prstGeom>
        </p:spPr>
      </p:pic>
      <p:sp>
        <p:nvSpPr>
          <p:cNvPr id="4" name="TextBox 3">
            <a:extLst>
              <a:ext uri="{FF2B5EF4-FFF2-40B4-BE49-F238E27FC236}">
                <a16:creationId xmlns:a16="http://schemas.microsoft.com/office/drawing/2014/main" id="{F4033C08-6A5A-4BD4-B895-BAEC7322332C}"/>
              </a:ext>
            </a:extLst>
          </p:cNvPr>
          <p:cNvSpPr txBox="1"/>
          <p:nvPr/>
        </p:nvSpPr>
        <p:spPr>
          <a:xfrm>
            <a:off x="207882" y="355327"/>
            <a:ext cx="530915"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역할</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6803241-B3E2-4E97-9005-E245A87300DD}"/>
              </a:ext>
            </a:extLst>
          </p:cNvPr>
          <p:cNvSpPr/>
          <p:nvPr/>
        </p:nvSpPr>
        <p:spPr>
          <a:xfrm>
            <a:off x="3648891" y="3161211"/>
            <a:ext cx="1802675" cy="461555"/>
          </a:xfrm>
          <a:prstGeom prst="rect">
            <a:avLst/>
          </a:prstGeom>
          <a:solidFill>
            <a:srgbClr val="1C1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CB794C4-F9A3-497A-8548-BD9DE6B93CE4}"/>
              </a:ext>
            </a:extLst>
          </p:cNvPr>
          <p:cNvSpPr/>
          <p:nvPr/>
        </p:nvSpPr>
        <p:spPr>
          <a:xfrm>
            <a:off x="2328078" y="3172487"/>
            <a:ext cx="1137933" cy="461555"/>
          </a:xfrm>
          <a:prstGeom prst="rect">
            <a:avLst/>
          </a:prstGeom>
          <a:solidFill>
            <a:srgbClr val="1C1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D82CEB6E-738F-4E68-98E6-52DDC95B0483}"/>
              </a:ext>
            </a:extLst>
          </p:cNvPr>
          <p:cNvSpPr txBox="1"/>
          <p:nvPr/>
        </p:nvSpPr>
        <p:spPr>
          <a:xfrm>
            <a:off x="2357473" y="3191933"/>
            <a:ext cx="1156086" cy="400110"/>
          </a:xfrm>
          <a:prstGeom prst="rect">
            <a:avLst/>
          </a:prstGeom>
          <a:noFill/>
        </p:spPr>
        <p:txBody>
          <a:bodyPr wrap="none" rtlCol="0">
            <a:spAutoFit/>
          </a:bodyPr>
          <a:lstStyle/>
          <a:p>
            <a:r>
              <a:rPr lang="ko-KR" altLang="en-US" sz="2000" spc="600" dirty="0">
                <a:solidFill>
                  <a:srgbClr val="C4063C"/>
                </a:solidFill>
                <a:latin typeface="에스코어 드림 8 Heavy" panose="020B0903030302020204" pitchFamily="34" charset="-127"/>
                <a:ea typeface="에스코어 드림 8 Heavy" panose="020B0903030302020204" pitchFamily="34" charset="-127"/>
              </a:rPr>
              <a:t>백상은</a:t>
            </a:r>
            <a:endParaRPr lang="en-CA" sz="2000" spc="600" dirty="0">
              <a:solidFill>
                <a:srgbClr val="C4063C"/>
              </a:solidFill>
              <a:latin typeface="에스코어 드림 8 Heavy" panose="020B0903030302020204" pitchFamily="34" charset="-127"/>
              <a:ea typeface="에스코어 드림 8 Heavy" panose="020B0903030302020204" pitchFamily="34" charset="-127"/>
            </a:endParaRPr>
          </a:p>
        </p:txBody>
      </p:sp>
      <p:sp>
        <p:nvSpPr>
          <p:cNvPr id="11" name="TextBox 10">
            <a:extLst>
              <a:ext uri="{FF2B5EF4-FFF2-40B4-BE49-F238E27FC236}">
                <a16:creationId xmlns:a16="http://schemas.microsoft.com/office/drawing/2014/main" id="{7B753B84-A8CA-4785-9206-AE752C247BB0}"/>
              </a:ext>
            </a:extLst>
          </p:cNvPr>
          <p:cNvSpPr txBox="1"/>
          <p:nvPr/>
        </p:nvSpPr>
        <p:spPr>
          <a:xfrm>
            <a:off x="3648891" y="3181196"/>
            <a:ext cx="1866217" cy="461665"/>
          </a:xfrm>
          <a:prstGeom prst="rect">
            <a:avLst/>
          </a:prstGeom>
          <a:noFill/>
        </p:spPr>
        <p:txBody>
          <a:bodyPr wrap="none" rtlCol="0">
            <a:spAutoFit/>
          </a:bodyPr>
          <a:lstStyle/>
          <a:p>
            <a:r>
              <a:rPr lang="en-CA" altLang="ko-KR" sz="2400" spc="300" dirty="0">
                <a:solidFill>
                  <a:schemeClr val="bg1">
                    <a:alpha val="72000"/>
                  </a:schemeClr>
                </a:solidFill>
                <a:latin typeface="Mont Heavy DEMO" panose="00000A00000000000000" pitchFamily="50" charset="0"/>
                <a:ea typeface="에스코어 드림 8 Heavy" panose="020B0903030302020204" pitchFamily="34" charset="-127"/>
                <a:cs typeface="Arial" panose="020B0604020202020204" pitchFamily="34" charset="0"/>
              </a:rPr>
              <a:t>Backend</a:t>
            </a:r>
            <a:endParaRPr lang="en-CA" sz="2400" spc="300" dirty="0">
              <a:solidFill>
                <a:schemeClr val="bg1">
                  <a:alpha val="72000"/>
                </a:schemeClr>
              </a:solidFill>
              <a:latin typeface="Mont Heavy DEMO" panose="00000A00000000000000" pitchFamily="50" charset="0"/>
              <a:ea typeface="에스코어 드림 8 Heavy" panose="020B0903030302020204" pitchFamily="34" charset="-127"/>
              <a:cs typeface="Arial" panose="020B0604020202020204" pitchFamily="34" charset="0"/>
            </a:endParaRPr>
          </a:p>
        </p:txBody>
      </p:sp>
      <p:sp>
        <p:nvSpPr>
          <p:cNvPr id="14" name="Rectangle 13">
            <a:extLst>
              <a:ext uri="{FF2B5EF4-FFF2-40B4-BE49-F238E27FC236}">
                <a16:creationId xmlns:a16="http://schemas.microsoft.com/office/drawing/2014/main" id="{20028F31-9C42-4046-A201-8A9CE7AF0DEA}"/>
              </a:ext>
            </a:extLst>
          </p:cNvPr>
          <p:cNvSpPr/>
          <p:nvPr/>
        </p:nvSpPr>
        <p:spPr>
          <a:xfrm>
            <a:off x="4322342" y="3592043"/>
            <a:ext cx="902801" cy="461555"/>
          </a:xfrm>
          <a:prstGeom prst="rect">
            <a:avLst/>
          </a:prstGeom>
          <a:solidFill>
            <a:srgbClr val="1C1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A59248C7-01E5-436E-88C3-568C3467E35E}"/>
              </a:ext>
            </a:extLst>
          </p:cNvPr>
          <p:cNvSpPr txBox="1"/>
          <p:nvPr/>
        </p:nvSpPr>
        <p:spPr>
          <a:xfrm>
            <a:off x="4253407" y="3636611"/>
            <a:ext cx="1040670" cy="400110"/>
          </a:xfrm>
          <a:prstGeom prst="rect">
            <a:avLst/>
          </a:prstGeom>
          <a:noFill/>
        </p:spPr>
        <p:txBody>
          <a:bodyPr wrap="none" rtlCol="0">
            <a:spAutoFit/>
          </a:bodyPr>
          <a:lstStyle/>
          <a:p>
            <a:r>
              <a:rPr lang="ko-KR" altLang="en-US" sz="2000" spc="300" dirty="0">
                <a:solidFill>
                  <a:srgbClr val="65A6AB"/>
                </a:solidFill>
                <a:latin typeface="에스코어 드림 8 Heavy" panose="020B0903030302020204" pitchFamily="34" charset="-127"/>
                <a:ea typeface="에스코어 드림 8 Heavy" panose="020B0903030302020204" pitchFamily="34" charset="-127"/>
              </a:rPr>
              <a:t>이수현</a:t>
            </a:r>
            <a:endParaRPr lang="en-CA" sz="2000" spc="300" dirty="0">
              <a:solidFill>
                <a:srgbClr val="65A6AB"/>
              </a:solidFill>
              <a:latin typeface="에스코어 드림 8 Heavy" panose="020B0903030302020204" pitchFamily="34" charset="-127"/>
              <a:ea typeface="에스코어 드림 8 Heavy" panose="020B0903030302020204" pitchFamily="34" charset="-127"/>
            </a:endParaRPr>
          </a:p>
        </p:txBody>
      </p:sp>
      <p:sp>
        <p:nvSpPr>
          <p:cNvPr id="15" name="Rectangle 14">
            <a:extLst>
              <a:ext uri="{FF2B5EF4-FFF2-40B4-BE49-F238E27FC236}">
                <a16:creationId xmlns:a16="http://schemas.microsoft.com/office/drawing/2014/main" id="{9DAD9EDF-1DE1-46A3-B04F-0E135ECD4996}"/>
              </a:ext>
            </a:extLst>
          </p:cNvPr>
          <p:cNvSpPr/>
          <p:nvPr/>
        </p:nvSpPr>
        <p:spPr>
          <a:xfrm>
            <a:off x="5363012" y="3614057"/>
            <a:ext cx="2079976" cy="461555"/>
          </a:xfrm>
          <a:prstGeom prst="rect">
            <a:avLst/>
          </a:prstGeom>
          <a:solidFill>
            <a:srgbClr val="1C1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BC107B15-519A-4BCF-83F9-6AC82DBC3C47}"/>
              </a:ext>
            </a:extLst>
          </p:cNvPr>
          <p:cNvSpPr txBox="1"/>
          <p:nvPr/>
        </p:nvSpPr>
        <p:spPr>
          <a:xfrm>
            <a:off x="5483755" y="3625444"/>
            <a:ext cx="1945787" cy="461665"/>
          </a:xfrm>
          <a:prstGeom prst="rect">
            <a:avLst/>
          </a:prstGeom>
          <a:noFill/>
        </p:spPr>
        <p:txBody>
          <a:bodyPr wrap="square" rtlCol="0">
            <a:spAutoFit/>
          </a:bodyPr>
          <a:lstStyle/>
          <a:p>
            <a:r>
              <a:rPr lang="en-CA" altLang="ko-KR" sz="2400" spc="300" dirty="0">
                <a:solidFill>
                  <a:schemeClr val="bg1">
                    <a:alpha val="72000"/>
                  </a:schemeClr>
                </a:solidFill>
                <a:latin typeface="Mont Heavy DEMO" panose="00000A00000000000000" pitchFamily="50" charset="0"/>
                <a:ea typeface="에스코어 드림 8 Heavy" panose="020B0903030302020204" pitchFamily="34" charset="-127"/>
                <a:cs typeface="Arial" panose="020B0604020202020204" pitchFamily="34" charset="0"/>
              </a:rPr>
              <a:t>Frontend</a:t>
            </a:r>
            <a:endParaRPr lang="en-CA" sz="2400" spc="300" dirty="0">
              <a:solidFill>
                <a:schemeClr val="bg1">
                  <a:alpha val="72000"/>
                </a:schemeClr>
              </a:solidFill>
              <a:latin typeface="Mont Heavy DEMO" panose="00000A00000000000000" pitchFamily="50" charset="0"/>
              <a:ea typeface="에스코어 드림 8 Heavy" panose="020B0903030302020204" pitchFamily="34" charset="-127"/>
              <a:cs typeface="Arial" panose="020B0604020202020204" pitchFamily="34" charset="0"/>
            </a:endParaRPr>
          </a:p>
        </p:txBody>
      </p:sp>
    </p:spTree>
    <p:extLst>
      <p:ext uri="{BB962C8B-B14F-4D97-AF65-F5344CB8AC3E}">
        <p14:creationId xmlns:p14="http://schemas.microsoft.com/office/powerpoint/2010/main" val="4088120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33C08-6A5A-4BD4-B895-BAEC7322332C}"/>
              </a:ext>
            </a:extLst>
          </p:cNvPr>
          <p:cNvSpPr txBox="1"/>
          <p:nvPr/>
        </p:nvSpPr>
        <p:spPr>
          <a:xfrm>
            <a:off x="207882" y="355327"/>
            <a:ext cx="877163"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개발환경</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D21D9F-152D-4EE4-BF3B-62639DE23FDC}"/>
              </a:ext>
            </a:extLst>
          </p:cNvPr>
          <p:cNvGrpSpPr/>
          <p:nvPr/>
        </p:nvGrpSpPr>
        <p:grpSpPr>
          <a:xfrm>
            <a:off x="598824" y="2316613"/>
            <a:ext cx="8708352" cy="2224775"/>
            <a:chOff x="687629" y="2491741"/>
            <a:chExt cx="8708352" cy="2224775"/>
          </a:xfrm>
        </p:grpSpPr>
        <p:sp>
          <p:nvSpPr>
            <p:cNvPr id="19" name="Oval 18">
              <a:extLst>
                <a:ext uri="{FF2B5EF4-FFF2-40B4-BE49-F238E27FC236}">
                  <a16:creationId xmlns:a16="http://schemas.microsoft.com/office/drawing/2014/main" id="{3AD148EB-659B-4FCF-B14D-733366F06358}"/>
                </a:ext>
              </a:extLst>
            </p:cNvPr>
            <p:cNvSpPr/>
            <p:nvPr/>
          </p:nvSpPr>
          <p:spPr>
            <a:xfrm>
              <a:off x="1089606" y="2491741"/>
              <a:ext cx="1464587" cy="1386114"/>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Google Shape;161;p6">
              <a:extLst>
                <a:ext uri="{FF2B5EF4-FFF2-40B4-BE49-F238E27FC236}">
                  <a16:creationId xmlns:a16="http://schemas.microsoft.com/office/drawing/2014/main" id="{D9BAF0EF-02D6-423A-8393-0509EDFD9E07}"/>
                </a:ext>
              </a:extLst>
            </p:cNvPr>
            <p:cNvSpPr txBox="1"/>
            <p:nvPr/>
          </p:nvSpPr>
          <p:spPr>
            <a:xfrm>
              <a:off x="687629" y="4362603"/>
              <a:ext cx="2267961" cy="353913"/>
            </a:xfrm>
            <a:prstGeom prst="rect">
              <a:avLst/>
            </a:prstGeom>
            <a:noFill/>
            <a:ln>
              <a:noFill/>
            </a:ln>
          </p:spPr>
          <p:txBody>
            <a:bodyPr spcFirstLastPara="1" wrap="square" lIns="91425" tIns="91425" rIns="91425" bIns="91425" anchor="t" anchorCtr="0">
              <a:spAutoFit/>
            </a:bodyPr>
            <a:lstStyle/>
            <a:p>
              <a:pPr algn="ctr"/>
              <a:r>
                <a:rPr lang="en-CA" altLang="ko-KR" sz="1100" dirty="0">
                  <a:latin typeface="에스코어 드림 3 Light" panose="020B0303030302020204" pitchFamily="34" charset="-127"/>
                  <a:ea typeface="에스코어 드림 3 Light" panose="020B0303030302020204" pitchFamily="34" charset="-127"/>
                  <a:cs typeface="Calibri"/>
                  <a:sym typeface="Calibri"/>
                </a:rPr>
                <a:t>Deploy</a:t>
              </a:r>
              <a:endParaRPr sz="1100" dirty="0">
                <a:latin typeface="에스코어 드림 3 Light" panose="020B0303030302020204" pitchFamily="34" charset="-127"/>
                <a:ea typeface="에스코어 드림 3 Light" panose="020B0303030302020204" pitchFamily="34" charset="-127"/>
                <a:cs typeface="Calibri"/>
                <a:sym typeface="Calibri"/>
              </a:endParaRPr>
            </a:p>
          </p:txBody>
        </p:sp>
        <p:cxnSp>
          <p:nvCxnSpPr>
            <p:cNvPr id="12" name="Straight Connector 11">
              <a:extLst>
                <a:ext uri="{FF2B5EF4-FFF2-40B4-BE49-F238E27FC236}">
                  <a16:creationId xmlns:a16="http://schemas.microsoft.com/office/drawing/2014/main" id="{4DE0CEBA-6A61-42A1-8F53-76698FD863BB}"/>
                </a:ext>
              </a:extLst>
            </p:cNvPr>
            <p:cNvCxnSpPr>
              <a:cxnSpLocks/>
            </p:cNvCxnSpPr>
            <p:nvPr/>
          </p:nvCxnSpPr>
          <p:spPr>
            <a:xfrm>
              <a:off x="1591202" y="4244287"/>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Google Shape;161;p6">
              <a:extLst>
                <a:ext uri="{FF2B5EF4-FFF2-40B4-BE49-F238E27FC236}">
                  <a16:creationId xmlns:a16="http://schemas.microsoft.com/office/drawing/2014/main" id="{883FACD5-9333-437E-8480-1C0DC409B40F}"/>
                </a:ext>
              </a:extLst>
            </p:cNvPr>
            <p:cNvSpPr txBox="1"/>
            <p:nvPr/>
          </p:nvSpPr>
          <p:spPr>
            <a:xfrm>
              <a:off x="2880146" y="4346781"/>
              <a:ext cx="2267961" cy="353913"/>
            </a:xfrm>
            <a:prstGeom prst="rect">
              <a:avLst/>
            </a:prstGeom>
            <a:noFill/>
            <a:ln>
              <a:noFill/>
            </a:ln>
          </p:spPr>
          <p:txBody>
            <a:bodyPr spcFirstLastPara="1" wrap="square" lIns="91425" tIns="91425" rIns="91425" bIns="91425" anchor="t" anchorCtr="0">
              <a:spAutoFit/>
            </a:bodyPr>
            <a:lstStyle/>
            <a:p>
              <a:pPr algn="ctr"/>
              <a:r>
                <a:rPr lang="en-CA" sz="1100" dirty="0">
                  <a:latin typeface="에스코어 드림 3 Light" panose="020B0303030302020204" pitchFamily="34" charset="-127"/>
                  <a:ea typeface="에스코어 드림 3 Light" panose="020B0303030302020204" pitchFamily="34" charset="-127"/>
                  <a:cs typeface="Calibri"/>
                  <a:sym typeface="Calibri"/>
                </a:rPr>
                <a:t>Cam Module</a:t>
              </a:r>
              <a:endParaRPr sz="800" dirty="0">
                <a:latin typeface="에스코어 드림 3 Light" panose="020B0303030302020204" pitchFamily="34" charset="-127"/>
                <a:ea typeface="에스코어 드림 3 Light" panose="020B0303030302020204" pitchFamily="34" charset="-127"/>
                <a:cs typeface="Calibri"/>
                <a:sym typeface="Calibri"/>
              </a:endParaRPr>
            </a:p>
          </p:txBody>
        </p:sp>
        <p:sp>
          <p:nvSpPr>
            <p:cNvPr id="15" name="Google Shape;161;p6">
              <a:extLst>
                <a:ext uri="{FF2B5EF4-FFF2-40B4-BE49-F238E27FC236}">
                  <a16:creationId xmlns:a16="http://schemas.microsoft.com/office/drawing/2014/main" id="{17886301-0D3E-43F4-868D-268CBE8B2910}"/>
                </a:ext>
              </a:extLst>
            </p:cNvPr>
            <p:cNvSpPr txBox="1"/>
            <p:nvPr/>
          </p:nvSpPr>
          <p:spPr>
            <a:xfrm>
              <a:off x="5004083" y="4335504"/>
              <a:ext cx="2267961" cy="353913"/>
            </a:xfrm>
            <a:prstGeom prst="rect">
              <a:avLst/>
            </a:prstGeom>
            <a:noFill/>
            <a:ln>
              <a:noFill/>
            </a:ln>
          </p:spPr>
          <p:txBody>
            <a:bodyPr spcFirstLastPara="1" wrap="square" lIns="91425" tIns="91425" rIns="91425" bIns="91425" anchor="t" anchorCtr="0">
              <a:spAutoFit/>
            </a:bodyPr>
            <a:lstStyle/>
            <a:p>
              <a:pPr algn="ctr"/>
              <a:r>
                <a:rPr lang="en-CA" sz="1100" dirty="0">
                  <a:latin typeface="에스코어 드림 3 Light" panose="020B0303030302020204" pitchFamily="34" charset="-127"/>
                  <a:ea typeface="에스코어 드림 3 Light" panose="020B0303030302020204" pitchFamily="34" charset="-127"/>
                  <a:cs typeface="Calibri"/>
                  <a:sym typeface="Calibri"/>
                </a:rPr>
                <a:t>Server</a:t>
              </a:r>
              <a:endParaRPr sz="800" dirty="0">
                <a:latin typeface="에스코어 드림 3 Light" panose="020B0303030302020204" pitchFamily="34" charset="-127"/>
                <a:ea typeface="에스코어 드림 3 Light" panose="020B0303030302020204" pitchFamily="34" charset="-127"/>
                <a:cs typeface="Calibri"/>
                <a:sym typeface="Calibri"/>
              </a:endParaRPr>
            </a:p>
          </p:txBody>
        </p:sp>
        <p:cxnSp>
          <p:nvCxnSpPr>
            <p:cNvPr id="16" name="Straight Connector 15">
              <a:extLst>
                <a:ext uri="{FF2B5EF4-FFF2-40B4-BE49-F238E27FC236}">
                  <a16:creationId xmlns:a16="http://schemas.microsoft.com/office/drawing/2014/main" id="{711BFAE4-4BA1-4890-98A9-895077205436}"/>
                </a:ext>
              </a:extLst>
            </p:cNvPr>
            <p:cNvCxnSpPr>
              <a:cxnSpLocks/>
            </p:cNvCxnSpPr>
            <p:nvPr/>
          </p:nvCxnSpPr>
          <p:spPr>
            <a:xfrm>
              <a:off x="3783719" y="4246641"/>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DBF63A-D30F-47E1-BB97-7D557B29AA2D}"/>
                </a:ext>
              </a:extLst>
            </p:cNvPr>
            <p:cNvCxnSpPr>
              <a:cxnSpLocks/>
            </p:cNvCxnSpPr>
            <p:nvPr/>
          </p:nvCxnSpPr>
          <p:spPr>
            <a:xfrm>
              <a:off x="5890380" y="4226331"/>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F59C1F8-4514-40C6-949C-BE33C910F771}"/>
                </a:ext>
              </a:extLst>
            </p:cNvPr>
            <p:cNvSpPr/>
            <p:nvPr/>
          </p:nvSpPr>
          <p:spPr>
            <a:xfrm>
              <a:off x="3218858" y="2491741"/>
              <a:ext cx="1464587" cy="1386114"/>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Oval 26">
              <a:extLst>
                <a:ext uri="{FF2B5EF4-FFF2-40B4-BE49-F238E27FC236}">
                  <a16:creationId xmlns:a16="http://schemas.microsoft.com/office/drawing/2014/main" id="{89E0351F-E139-43AF-AF0F-77DCEA8ACE12}"/>
                </a:ext>
              </a:extLst>
            </p:cNvPr>
            <p:cNvSpPr/>
            <p:nvPr/>
          </p:nvSpPr>
          <p:spPr>
            <a:xfrm>
              <a:off x="5348175" y="2491741"/>
              <a:ext cx="1464587" cy="1386114"/>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Oval 27">
              <a:extLst>
                <a:ext uri="{FF2B5EF4-FFF2-40B4-BE49-F238E27FC236}">
                  <a16:creationId xmlns:a16="http://schemas.microsoft.com/office/drawing/2014/main" id="{01B6C8A9-28D4-4A01-B318-B195B630860B}"/>
                </a:ext>
              </a:extLst>
            </p:cNvPr>
            <p:cNvSpPr/>
            <p:nvPr/>
          </p:nvSpPr>
          <p:spPr>
            <a:xfrm>
              <a:off x="7477492" y="2491741"/>
              <a:ext cx="1464587" cy="1386114"/>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Google Shape;161;p6">
              <a:extLst>
                <a:ext uri="{FF2B5EF4-FFF2-40B4-BE49-F238E27FC236}">
                  <a16:creationId xmlns:a16="http://schemas.microsoft.com/office/drawing/2014/main" id="{80CCCE76-6398-4663-B28D-8D7D192EF552}"/>
                </a:ext>
              </a:extLst>
            </p:cNvPr>
            <p:cNvSpPr txBox="1"/>
            <p:nvPr/>
          </p:nvSpPr>
          <p:spPr>
            <a:xfrm>
              <a:off x="7128020" y="4335504"/>
              <a:ext cx="2267961" cy="346218"/>
            </a:xfrm>
            <a:prstGeom prst="rect">
              <a:avLst/>
            </a:prstGeom>
            <a:noFill/>
            <a:ln>
              <a:noFill/>
            </a:ln>
          </p:spPr>
          <p:txBody>
            <a:bodyPr spcFirstLastPara="1" wrap="square" lIns="91425" tIns="91425" rIns="91425" bIns="91425" anchor="t" anchorCtr="0">
              <a:spAutoFit/>
            </a:bodyPr>
            <a:lstStyle/>
            <a:p>
              <a:pPr algn="ctr"/>
              <a:r>
                <a:rPr lang="en-CA" sz="1050" dirty="0">
                  <a:latin typeface="에스코어 드림 3 Light" panose="020B0303030302020204" pitchFamily="34" charset="-127"/>
                  <a:ea typeface="에스코어 드림 3 Light" panose="020B0303030302020204" pitchFamily="34" charset="-127"/>
                  <a:cs typeface="Calibri"/>
                  <a:sym typeface="Calibri"/>
                </a:rPr>
                <a:t>Mobile</a:t>
              </a:r>
              <a:r>
                <a:rPr lang="ko-KR" altLang="en-US" sz="1050" dirty="0">
                  <a:latin typeface="에스코어 드림 3 Light" panose="020B0303030302020204" pitchFamily="34" charset="-127"/>
                  <a:ea typeface="에스코어 드림 3 Light" panose="020B0303030302020204" pitchFamily="34" charset="-127"/>
                  <a:cs typeface="Calibri"/>
                  <a:sym typeface="Calibri"/>
                </a:rPr>
                <a:t> </a:t>
              </a:r>
              <a:r>
                <a:rPr lang="en-CA" altLang="ko-KR" sz="1050" dirty="0">
                  <a:latin typeface="에스코어 드림 3 Light" panose="020B0303030302020204" pitchFamily="34" charset="-127"/>
                  <a:ea typeface="에스코어 드림 3 Light" panose="020B0303030302020204" pitchFamily="34" charset="-127"/>
                  <a:cs typeface="Calibri"/>
                  <a:sym typeface="Calibri"/>
                </a:rPr>
                <a:t>App</a:t>
              </a:r>
              <a:endParaRPr sz="1050" dirty="0">
                <a:latin typeface="에스코어 드림 3 Light" panose="020B0303030302020204" pitchFamily="34" charset="-127"/>
                <a:ea typeface="에스코어 드림 3 Light" panose="020B0303030302020204" pitchFamily="34" charset="-127"/>
                <a:cs typeface="Calibri"/>
                <a:sym typeface="Calibri"/>
              </a:endParaRPr>
            </a:p>
          </p:txBody>
        </p:sp>
        <p:cxnSp>
          <p:nvCxnSpPr>
            <p:cNvPr id="30" name="Straight Connector 29">
              <a:extLst>
                <a:ext uri="{FF2B5EF4-FFF2-40B4-BE49-F238E27FC236}">
                  <a16:creationId xmlns:a16="http://schemas.microsoft.com/office/drawing/2014/main" id="{F33EDA16-D005-49CE-9D6F-198CDA59E1EB}"/>
                </a:ext>
              </a:extLst>
            </p:cNvPr>
            <p:cNvCxnSpPr>
              <a:cxnSpLocks/>
            </p:cNvCxnSpPr>
            <p:nvPr/>
          </p:nvCxnSpPr>
          <p:spPr>
            <a:xfrm>
              <a:off x="8014317" y="4226331"/>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4">
              <a:extLst>
                <a:ext uri="{FF2B5EF4-FFF2-40B4-BE49-F238E27FC236}">
                  <a16:creationId xmlns:a16="http://schemas.microsoft.com/office/drawing/2014/main" id="{8C05D92B-396B-41E6-9269-3A76A40CF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834" y="3030295"/>
              <a:ext cx="329565" cy="3295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B356B043-7AE3-44F0-9218-65CAB477A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093" y="2856113"/>
              <a:ext cx="382553" cy="3695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447A0CD3-3EA6-4C88-AB43-A20D1660B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6690" y="3283313"/>
              <a:ext cx="465736" cy="24105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A529F80F-4B10-4F9F-829D-83FA5BB53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646" y="2607041"/>
              <a:ext cx="705145" cy="7277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F7D5159-A78C-473E-9E3C-20665AED13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640" y="2922800"/>
              <a:ext cx="1002982" cy="7528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798201F-69A1-4228-A238-8B402F677B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3637" y="2729515"/>
              <a:ext cx="496148" cy="4961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E010AB99-23BD-4563-B74B-A676D53B2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2371" y="2846568"/>
              <a:ext cx="638476" cy="7581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1255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33C08-6A5A-4BD4-B895-BAEC7322332C}"/>
              </a:ext>
            </a:extLst>
          </p:cNvPr>
          <p:cNvSpPr txBox="1"/>
          <p:nvPr/>
        </p:nvSpPr>
        <p:spPr>
          <a:xfrm>
            <a:off x="269114" y="355327"/>
            <a:ext cx="858646" cy="307777"/>
          </a:xfrm>
          <a:prstGeom prst="rect">
            <a:avLst/>
          </a:prstGeom>
          <a:noFill/>
        </p:spPr>
        <p:txBody>
          <a:bodyPr wrap="square" rtlCol="0">
            <a:spAutoFit/>
          </a:bodyPr>
          <a:lstStyle/>
          <a:p>
            <a:r>
              <a:rPr lang="en-CA" sz="1400" dirty="0">
                <a:latin typeface="에스코어 드림 4 Regular" panose="020B0503030302020204" pitchFamily="34" charset="-127"/>
                <a:ea typeface="에스코어 드림 4 Regular" panose="020B0503030302020204" pitchFamily="34" charset="-127"/>
              </a:rPr>
              <a:t>WBS</a:t>
            </a: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090" name="Picture 18">
            <a:extLst>
              <a:ext uri="{FF2B5EF4-FFF2-40B4-BE49-F238E27FC236}">
                <a16:creationId xmlns:a16="http://schemas.microsoft.com/office/drawing/2014/main" id="{6CEB1ADA-7216-492C-96EA-5CF2E18A4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2"/>
          <a:stretch/>
        </p:blipFill>
        <p:spPr bwMode="auto">
          <a:xfrm>
            <a:off x="0" y="1168978"/>
            <a:ext cx="9894998" cy="54596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4D677E-2B60-499C-947F-D79A39D66960}"/>
              </a:ext>
            </a:extLst>
          </p:cNvPr>
          <p:cNvSpPr txBox="1"/>
          <p:nvPr/>
        </p:nvSpPr>
        <p:spPr>
          <a:xfrm>
            <a:off x="265240" y="596983"/>
            <a:ext cx="3773089" cy="276999"/>
          </a:xfrm>
          <a:prstGeom prst="rect">
            <a:avLst/>
          </a:prstGeom>
          <a:noFill/>
        </p:spPr>
        <p:txBody>
          <a:bodyPr wrap="square" rtlCol="0">
            <a:spAutoFit/>
          </a:bodyPr>
          <a:lstStyle/>
          <a:p>
            <a:r>
              <a:rPr lang="en-CA" sz="1200" dirty="0">
                <a:latin typeface="에스코어 드림 3 Light" panose="020B0303030302020204" pitchFamily="34" charset="-127"/>
                <a:ea typeface="에스코어 드림 3 Light" panose="020B0303030302020204" pitchFamily="34" charset="-127"/>
              </a:rPr>
              <a:t>2022.01.03 – 2022.04.24</a:t>
            </a:r>
          </a:p>
        </p:txBody>
      </p:sp>
    </p:spTree>
    <p:extLst>
      <p:ext uri="{BB962C8B-B14F-4D97-AF65-F5344CB8AC3E}">
        <p14:creationId xmlns:p14="http://schemas.microsoft.com/office/powerpoint/2010/main" val="4243994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B329C7-0D90-4EA3-8D73-A2448A6AA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9488" y="388883"/>
            <a:ext cx="6096012" cy="6096012"/>
          </a:xfrm>
          <a:prstGeom prst="rect">
            <a:avLst/>
          </a:prstGeom>
        </p:spPr>
      </p:pic>
      <p:pic>
        <p:nvPicPr>
          <p:cNvPr id="3" name="demo_video">
            <a:hlinkClick r:id="" action="ppaction://media"/>
            <a:extLst>
              <a:ext uri="{FF2B5EF4-FFF2-40B4-BE49-F238E27FC236}">
                <a16:creationId xmlns:a16="http://schemas.microsoft.com/office/drawing/2014/main" id="{A068F39F-B0B6-4FEA-990E-17F1ECA1C22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60262" y="1087742"/>
            <a:ext cx="2997170" cy="4849792"/>
          </a:xfrm>
          <a:prstGeom prst="roundRect">
            <a:avLst>
              <a:gd name="adj" fmla="val 1337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F4033C08-6A5A-4BD4-B895-BAEC7322332C}"/>
              </a:ext>
            </a:extLst>
          </p:cNvPr>
          <p:cNvSpPr txBox="1"/>
          <p:nvPr/>
        </p:nvSpPr>
        <p:spPr>
          <a:xfrm>
            <a:off x="269113" y="355327"/>
            <a:ext cx="1049145" cy="307777"/>
          </a:xfrm>
          <a:prstGeom prst="rect">
            <a:avLst/>
          </a:prstGeom>
          <a:noFill/>
        </p:spPr>
        <p:txBody>
          <a:bodyPr wrap="square" rtlCol="0">
            <a:spAutoFit/>
          </a:bodyPr>
          <a:lstStyle/>
          <a:p>
            <a:r>
              <a:rPr lang="ko-KR" altLang="en-US" sz="1400">
                <a:latin typeface="에스코어 드림 4 Regular" panose="020B0503030302020204" pitchFamily="34" charset="-127"/>
                <a:ea typeface="에스코어 드림 4 Regular" panose="020B0503030302020204" pitchFamily="34" charset="-127"/>
              </a:rPr>
              <a:t>시연동영상</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4175D8-D7FE-4FE4-B060-18EDDAC025DD}"/>
              </a:ext>
            </a:extLst>
          </p:cNvPr>
          <p:cNvSpPr/>
          <p:nvPr/>
        </p:nvSpPr>
        <p:spPr>
          <a:xfrm>
            <a:off x="2930447" y="908612"/>
            <a:ext cx="625033" cy="52201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9C0CC593-D718-4A79-9CAE-9703FAE749B5}"/>
              </a:ext>
            </a:extLst>
          </p:cNvPr>
          <p:cNvSpPr/>
          <p:nvPr/>
        </p:nvSpPr>
        <p:spPr>
          <a:xfrm>
            <a:off x="6063079" y="908612"/>
            <a:ext cx="625033" cy="52201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Triangle 14">
            <a:extLst>
              <a:ext uri="{FF2B5EF4-FFF2-40B4-BE49-F238E27FC236}">
                <a16:creationId xmlns:a16="http://schemas.microsoft.com/office/drawing/2014/main" id="{42CADE22-C563-4816-B270-A9AB62FC67FC}"/>
              </a:ext>
            </a:extLst>
          </p:cNvPr>
          <p:cNvSpPr/>
          <p:nvPr/>
        </p:nvSpPr>
        <p:spPr>
          <a:xfrm rot="20000760">
            <a:off x="6019798" y="1006013"/>
            <a:ext cx="124540" cy="1634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ight Triangle 19">
            <a:extLst>
              <a:ext uri="{FF2B5EF4-FFF2-40B4-BE49-F238E27FC236}">
                <a16:creationId xmlns:a16="http://schemas.microsoft.com/office/drawing/2014/main" id="{4B729DDF-A6F6-4930-A991-3AE8A8E7A41C}"/>
              </a:ext>
            </a:extLst>
          </p:cNvPr>
          <p:cNvSpPr/>
          <p:nvPr/>
        </p:nvSpPr>
        <p:spPr>
          <a:xfrm rot="12532505">
            <a:off x="3472543" y="1006673"/>
            <a:ext cx="124540" cy="1634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ight Triangle 21">
            <a:extLst>
              <a:ext uri="{FF2B5EF4-FFF2-40B4-BE49-F238E27FC236}">
                <a16:creationId xmlns:a16="http://schemas.microsoft.com/office/drawing/2014/main" id="{7355C31D-0BA4-41D6-AF60-E2ACDC0B83A2}"/>
              </a:ext>
            </a:extLst>
          </p:cNvPr>
          <p:cNvSpPr/>
          <p:nvPr/>
        </p:nvSpPr>
        <p:spPr>
          <a:xfrm rot="2127196">
            <a:off x="6009664" y="5867659"/>
            <a:ext cx="124540" cy="1634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ight Triangle 22">
            <a:extLst>
              <a:ext uri="{FF2B5EF4-FFF2-40B4-BE49-F238E27FC236}">
                <a16:creationId xmlns:a16="http://schemas.microsoft.com/office/drawing/2014/main" id="{6AA832DE-FBA7-4D73-B4D7-804E0BDDACC1}"/>
              </a:ext>
            </a:extLst>
          </p:cNvPr>
          <p:cNvSpPr/>
          <p:nvPr/>
        </p:nvSpPr>
        <p:spPr>
          <a:xfrm rot="9204836">
            <a:off x="3165971" y="5884543"/>
            <a:ext cx="457829" cy="25360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4750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5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A30E33-AC59-4478-B1F8-CE1FAF168DB4}"/>
              </a:ext>
            </a:extLst>
          </p:cNvPr>
          <p:cNvPicPr>
            <a:picLocks noChangeAspect="1"/>
          </p:cNvPicPr>
          <p:nvPr/>
        </p:nvPicPr>
        <p:blipFill rotWithShape="1">
          <a:blip r:embed="rId3">
            <a:extLst>
              <a:ext uri="{28A0092B-C50C-407E-A947-70E740481C1C}">
                <a14:useLocalDpi xmlns:a14="http://schemas.microsoft.com/office/drawing/2010/main" val="0"/>
              </a:ext>
            </a:extLst>
          </a:blip>
          <a:srcRect l="27047" r="25198"/>
          <a:stretch/>
        </p:blipFill>
        <p:spPr>
          <a:xfrm flipH="1">
            <a:off x="0" y="1"/>
            <a:ext cx="4956746" cy="6858000"/>
          </a:xfrm>
          <a:prstGeom prst="rect">
            <a:avLst/>
          </a:prstGeom>
        </p:spPr>
      </p:pic>
      <p:pic>
        <p:nvPicPr>
          <p:cNvPr id="10" name="Picture 9">
            <a:extLst>
              <a:ext uri="{FF2B5EF4-FFF2-40B4-BE49-F238E27FC236}">
                <a16:creationId xmlns:a16="http://schemas.microsoft.com/office/drawing/2014/main" id="{2FC9642A-B8A4-4B1D-A49A-5ABCF22B3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956746" y="0"/>
            <a:ext cx="4949254" cy="6858000"/>
          </a:xfrm>
          <a:prstGeom prst="rect">
            <a:avLst/>
          </a:prstGeom>
        </p:spPr>
      </p:pic>
      <p:sp>
        <p:nvSpPr>
          <p:cNvPr id="11" name="Rectangle 10">
            <a:extLst>
              <a:ext uri="{FF2B5EF4-FFF2-40B4-BE49-F238E27FC236}">
                <a16:creationId xmlns:a16="http://schemas.microsoft.com/office/drawing/2014/main" id="{B0F9CB05-1249-4C6E-A888-113750D9EAC7}"/>
              </a:ext>
            </a:extLst>
          </p:cNvPr>
          <p:cNvSpPr/>
          <p:nvPr/>
        </p:nvSpPr>
        <p:spPr>
          <a:xfrm>
            <a:off x="0" y="0"/>
            <a:ext cx="9906000" cy="685799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F4033C08-6A5A-4BD4-B895-BAEC7322332C}"/>
              </a:ext>
            </a:extLst>
          </p:cNvPr>
          <p:cNvSpPr txBox="1"/>
          <p:nvPr/>
        </p:nvSpPr>
        <p:spPr>
          <a:xfrm>
            <a:off x="269114" y="355327"/>
            <a:ext cx="858646" cy="307777"/>
          </a:xfrm>
          <a:prstGeom prst="rect">
            <a:avLst/>
          </a:prstGeom>
          <a:noFill/>
        </p:spPr>
        <p:txBody>
          <a:bodyPr wrap="square" rtlCol="0">
            <a:spAutoFit/>
          </a:bodyPr>
          <a:lstStyle/>
          <a:p>
            <a:r>
              <a:rPr lang="ko-KR" altLang="en-US" sz="1400" dirty="0">
                <a:solidFill>
                  <a:schemeClr val="bg1"/>
                </a:solidFill>
                <a:latin typeface="에스코어 드림 4 Regular" panose="020B0503030302020204" pitchFamily="34" charset="-127"/>
                <a:ea typeface="에스코어 드림 4 Regular" panose="020B0503030302020204" pitchFamily="34" charset="-127"/>
              </a:rPr>
              <a:t>결과</a:t>
            </a:r>
            <a:endParaRPr lang="en-CA" sz="1400" dirty="0">
              <a:solidFill>
                <a:schemeClr val="bg1"/>
              </a:solidFill>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B0890A5-D977-489E-B008-92BD001BE6A7}"/>
              </a:ext>
            </a:extLst>
          </p:cNvPr>
          <p:cNvGrpSpPr/>
          <p:nvPr/>
        </p:nvGrpSpPr>
        <p:grpSpPr>
          <a:xfrm>
            <a:off x="1066563" y="2031427"/>
            <a:ext cx="7772875" cy="2795146"/>
            <a:chOff x="1056069" y="2104352"/>
            <a:chExt cx="7772875" cy="2795146"/>
          </a:xfrm>
        </p:grpSpPr>
        <p:sp>
          <p:nvSpPr>
            <p:cNvPr id="12" name="Oval 11">
              <a:extLst>
                <a:ext uri="{FF2B5EF4-FFF2-40B4-BE49-F238E27FC236}">
                  <a16:creationId xmlns:a16="http://schemas.microsoft.com/office/drawing/2014/main" id="{5BB20904-C247-44D6-AD59-EA69D77C6983}"/>
                </a:ext>
              </a:extLst>
            </p:cNvPr>
            <p:cNvSpPr/>
            <p:nvPr/>
          </p:nvSpPr>
          <p:spPr>
            <a:xfrm>
              <a:off x="1056069" y="2104356"/>
              <a:ext cx="2795142" cy="2795142"/>
            </a:xfrm>
            <a:prstGeom prst="ellipse">
              <a:avLst/>
            </a:prstGeom>
            <a:solidFill>
              <a:srgbClr val="7030A0">
                <a:alpha val="7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Google Shape;161;p6">
              <a:extLst>
                <a:ext uri="{FF2B5EF4-FFF2-40B4-BE49-F238E27FC236}">
                  <a16:creationId xmlns:a16="http://schemas.microsoft.com/office/drawing/2014/main" id="{6C1DABCD-0CD7-4916-B8B0-5DDD760A800A}"/>
                </a:ext>
              </a:extLst>
            </p:cNvPr>
            <p:cNvSpPr txBox="1"/>
            <p:nvPr/>
          </p:nvSpPr>
          <p:spPr>
            <a:xfrm>
              <a:off x="1400822" y="3692911"/>
              <a:ext cx="2105637" cy="507801"/>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ko-KR" altLang="en-US" sz="1050" dirty="0">
                  <a:solidFill>
                    <a:schemeClr val="bg1"/>
                  </a:solidFill>
                  <a:latin typeface="에스코어 드림 3 Light" panose="020B0303030302020204" pitchFamily="34" charset="-127"/>
                  <a:ea typeface="에스코어 드림 3 Light" panose="020B0303030302020204" pitchFamily="34" charset="-127"/>
                </a:rPr>
                <a:t>모바일 애플리케이션을 통해서 어디서든 서비스 이용가능</a:t>
              </a:r>
              <a:endParaRPr lang="ko-KR" altLang="en-US" sz="1050" b="0" dirty="0">
                <a:solidFill>
                  <a:schemeClr val="bg1"/>
                </a:solidFill>
                <a:effectLst/>
                <a:latin typeface="에스코어 드림 3 Light" panose="020B0303030302020204" pitchFamily="34" charset="-127"/>
                <a:ea typeface="에스코어 드림 3 Light" panose="020B0303030302020204" pitchFamily="34" charset="-127"/>
              </a:endParaRPr>
            </a:p>
          </p:txBody>
        </p:sp>
        <p:sp>
          <p:nvSpPr>
            <p:cNvPr id="17" name="TextBox 16">
              <a:extLst>
                <a:ext uri="{FF2B5EF4-FFF2-40B4-BE49-F238E27FC236}">
                  <a16:creationId xmlns:a16="http://schemas.microsoft.com/office/drawing/2014/main" id="{3FB953FF-B19A-4462-AB56-A9D677500CAF}"/>
                </a:ext>
              </a:extLst>
            </p:cNvPr>
            <p:cNvSpPr txBox="1"/>
            <p:nvPr/>
          </p:nvSpPr>
          <p:spPr>
            <a:xfrm>
              <a:off x="1242759" y="2932502"/>
              <a:ext cx="2421762" cy="369332"/>
            </a:xfrm>
            <a:prstGeom prst="rect">
              <a:avLst/>
            </a:prstGeom>
            <a:noFill/>
          </p:spPr>
          <p:txBody>
            <a:bodyPr wrap="square">
              <a:spAutoFit/>
            </a:bodyPr>
            <a:lstStyle/>
            <a:p>
              <a:pPr algn="ctr"/>
              <a:r>
                <a:rPr lang="ko-KR" altLang="en-US" sz="1800" spc="-150" dirty="0">
                  <a:solidFill>
                    <a:schemeClr val="bg1"/>
                  </a:solidFill>
                  <a:latin typeface="에스코어 드림 8 Heavy" panose="020B0903030302020204" pitchFamily="34" charset="-127"/>
                  <a:ea typeface="에스코어 드림 8 Heavy" panose="020B0903030302020204" pitchFamily="34" charset="-127"/>
                </a:rPr>
                <a:t>어디서든 방문자 제어 </a:t>
              </a:r>
              <a:endParaRPr lang="en-CA" spc="-150" dirty="0">
                <a:solidFill>
                  <a:schemeClr val="bg1"/>
                </a:solidFill>
              </a:endParaRPr>
            </a:p>
          </p:txBody>
        </p:sp>
        <p:cxnSp>
          <p:nvCxnSpPr>
            <p:cNvPr id="15" name="Straight Connector 14">
              <a:extLst>
                <a:ext uri="{FF2B5EF4-FFF2-40B4-BE49-F238E27FC236}">
                  <a16:creationId xmlns:a16="http://schemas.microsoft.com/office/drawing/2014/main" id="{75085C64-6459-4AA6-9D36-D5A91BF65102}"/>
                </a:ext>
              </a:extLst>
            </p:cNvPr>
            <p:cNvCxnSpPr>
              <a:cxnSpLocks/>
            </p:cNvCxnSpPr>
            <p:nvPr/>
          </p:nvCxnSpPr>
          <p:spPr>
            <a:xfrm>
              <a:off x="2172793" y="3501927"/>
              <a:ext cx="5616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38EB583-2735-4554-A145-26CC68B323C6}"/>
                </a:ext>
              </a:extLst>
            </p:cNvPr>
            <p:cNvSpPr/>
            <p:nvPr/>
          </p:nvSpPr>
          <p:spPr>
            <a:xfrm>
              <a:off x="3551684" y="2104354"/>
              <a:ext cx="2795142" cy="2795142"/>
            </a:xfrm>
            <a:prstGeom prst="ellipse">
              <a:avLst/>
            </a:prstGeom>
            <a:solidFill>
              <a:srgbClr val="7030A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A58D3788-732D-4DB5-B1FD-262D56F5A9B4}"/>
                </a:ext>
              </a:extLst>
            </p:cNvPr>
            <p:cNvSpPr/>
            <p:nvPr/>
          </p:nvSpPr>
          <p:spPr>
            <a:xfrm>
              <a:off x="6033802" y="2104352"/>
              <a:ext cx="2795142" cy="2795142"/>
            </a:xfrm>
            <a:prstGeom prst="ellipse">
              <a:avLst/>
            </a:prstGeom>
            <a:solidFill>
              <a:srgbClr val="7030A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0BB0EC3D-8CA7-4C13-A371-DBD63C35592F}"/>
                </a:ext>
              </a:extLst>
            </p:cNvPr>
            <p:cNvSpPr txBox="1"/>
            <p:nvPr/>
          </p:nvSpPr>
          <p:spPr>
            <a:xfrm>
              <a:off x="3711181" y="2930716"/>
              <a:ext cx="2491435" cy="369332"/>
            </a:xfrm>
            <a:prstGeom prst="rect">
              <a:avLst/>
            </a:prstGeom>
            <a:noFill/>
          </p:spPr>
          <p:txBody>
            <a:bodyPr wrap="square">
              <a:spAutoFit/>
            </a:bodyPr>
            <a:lstStyle/>
            <a:p>
              <a:pPr algn="ctr"/>
              <a:r>
                <a:rPr lang="en-CA" altLang="ko-KR" sz="1800" spc="-150" dirty="0">
                  <a:solidFill>
                    <a:schemeClr val="bg1"/>
                  </a:solidFill>
                  <a:latin typeface="에스코어 드림 8 Heavy" panose="020B0903030302020204" pitchFamily="34" charset="-127"/>
                  <a:ea typeface="에스코어 드림 8 Heavy" panose="020B0903030302020204" pitchFamily="34" charset="-127"/>
                </a:rPr>
                <a:t>Edge Computing</a:t>
              </a:r>
              <a:r>
                <a:rPr lang="ko-KR" altLang="en-US" sz="1800" spc="-150" dirty="0">
                  <a:solidFill>
                    <a:schemeClr val="bg1"/>
                  </a:solidFill>
                  <a:latin typeface="에스코어 드림 8 Heavy" panose="020B0903030302020204" pitchFamily="34" charset="-127"/>
                  <a:ea typeface="에스코어 드림 8 Heavy" panose="020B0903030302020204" pitchFamily="34" charset="-127"/>
                </a:rPr>
                <a:t> </a:t>
              </a:r>
              <a:endParaRPr lang="en-CA" spc="-150" dirty="0"/>
            </a:p>
          </p:txBody>
        </p:sp>
        <p:sp>
          <p:nvSpPr>
            <p:cNvPr id="9" name="Google Shape;161;p6">
              <a:extLst>
                <a:ext uri="{FF2B5EF4-FFF2-40B4-BE49-F238E27FC236}">
                  <a16:creationId xmlns:a16="http://schemas.microsoft.com/office/drawing/2014/main" id="{2A28E493-FBB2-4E21-BF9C-753B019779D3}"/>
                </a:ext>
              </a:extLst>
            </p:cNvPr>
            <p:cNvSpPr txBox="1"/>
            <p:nvPr/>
          </p:nvSpPr>
          <p:spPr>
            <a:xfrm>
              <a:off x="3725546" y="3692911"/>
              <a:ext cx="2447418" cy="830966"/>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ko-KR" altLang="en-US" sz="1050" dirty="0">
                  <a:solidFill>
                    <a:schemeClr val="bg1"/>
                  </a:solidFill>
                  <a:latin typeface="에스코어 드림 3 Light" panose="020B0303030302020204" pitchFamily="34" charset="-127"/>
                  <a:ea typeface="에스코어 드림 3 Light" panose="020B0303030302020204" pitchFamily="34" charset="-127"/>
                </a:rPr>
                <a:t>서버의 과부하를 방지하기 위해서 얼굴인식을 </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Server</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가 아닌 </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Camera</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에서 한 후</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 </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그 결과를 </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Server</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에 전송</a:t>
              </a:r>
              <a:endParaRPr lang="ko-KR" altLang="en-US" sz="1050" b="0" dirty="0">
                <a:solidFill>
                  <a:schemeClr val="bg1"/>
                </a:solidFill>
                <a:effectLst/>
                <a:latin typeface="에스코어 드림 3 Light" panose="020B0303030302020204" pitchFamily="34" charset="-127"/>
                <a:ea typeface="에스코어 드림 3 Light" panose="020B0303030302020204" pitchFamily="34" charset="-127"/>
              </a:endParaRPr>
            </a:p>
          </p:txBody>
        </p:sp>
        <p:cxnSp>
          <p:nvCxnSpPr>
            <p:cNvPr id="25" name="Straight Connector 24">
              <a:extLst>
                <a:ext uri="{FF2B5EF4-FFF2-40B4-BE49-F238E27FC236}">
                  <a16:creationId xmlns:a16="http://schemas.microsoft.com/office/drawing/2014/main" id="{897DC438-E239-481F-9746-69F96CB571D7}"/>
                </a:ext>
              </a:extLst>
            </p:cNvPr>
            <p:cNvCxnSpPr>
              <a:cxnSpLocks/>
            </p:cNvCxnSpPr>
            <p:nvPr/>
          </p:nvCxnSpPr>
          <p:spPr>
            <a:xfrm>
              <a:off x="4675899" y="3501923"/>
              <a:ext cx="5616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F61569-5CF1-4EB5-B3D0-D37D3734961B}"/>
                </a:ext>
              </a:extLst>
            </p:cNvPr>
            <p:cNvCxnSpPr>
              <a:cxnSpLocks/>
            </p:cNvCxnSpPr>
            <p:nvPr/>
          </p:nvCxnSpPr>
          <p:spPr>
            <a:xfrm>
              <a:off x="7171220" y="3501923"/>
              <a:ext cx="5616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CFDA02F-7669-4371-A5A4-BCFAFFBF2662}"/>
                </a:ext>
              </a:extLst>
            </p:cNvPr>
            <p:cNvSpPr txBox="1"/>
            <p:nvPr/>
          </p:nvSpPr>
          <p:spPr>
            <a:xfrm>
              <a:off x="6450805" y="2930716"/>
              <a:ext cx="1961136" cy="369332"/>
            </a:xfrm>
            <a:prstGeom prst="rect">
              <a:avLst/>
            </a:prstGeom>
            <a:noFill/>
          </p:spPr>
          <p:txBody>
            <a:bodyPr wrap="square">
              <a:spAutoFit/>
            </a:bodyPr>
            <a:lstStyle/>
            <a:p>
              <a:pPr algn="ctr"/>
              <a:r>
                <a:rPr lang="ko-KR" altLang="en-US" sz="1800" spc="-150" dirty="0">
                  <a:solidFill>
                    <a:schemeClr val="bg1"/>
                  </a:solidFill>
                  <a:latin typeface="에스코어 드림 8 Heavy" panose="020B0903030302020204" pitchFamily="34" charset="-127"/>
                  <a:ea typeface="에스코어 드림 8 Heavy" panose="020B0903030302020204" pitchFamily="34" charset="-127"/>
                </a:rPr>
                <a:t>방문 기록 확인 </a:t>
              </a:r>
              <a:endParaRPr lang="en-CA" spc="-150" dirty="0"/>
            </a:p>
          </p:txBody>
        </p:sp>
        <p:sp>
          <p:nvSpPr>
            <p:cNvPr id="8" name="Google Shape;161;p6">
              <a:extLst>
                <a:ext uri="{FF2B5EF4-FFF2-40B4-BE49-F238E27FC236}">
                  <a16:creationId xmlns:a16="http://schemas.microsoft.com/office/drawing/2014/main" id="{DC97F62F-326D-45E7-9DD7-2EEBB248FBA7}"/>
                </a:ext>
              </a:extLst>
            </p:cNvPr>
            <p:cNvSpPr txBox="1"/>
            <p:nvPr/>
          </p:nvSpPr>
          <p:spPr>
            <a:xfrm>
              <a:off x="6496600" y="3703799"/>
              <a:ext cx="1869545" cy="669384"/>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ko-KR" altLang="en-US" sz="1050" dirty="0">
                  <a:solidFill>
                    <a:schemeClr val="bg1"/>
                  </a:solidFill>
                  <a:latin typeface="에스코어 드림 3 Light" panose="020B0303030302020204" pitchFamily="34" charset="-127"/>
                  <a:ea typeface="에스코어 드림 3 Light" panose="020B0303030302020204" pitchFamily="34" charset="-127"/>
                </a:rPr>
                <a:t>방문자 기록을 주기적으로 자동 업데이트해서 실시간 방문 기록 확인 가능</a:t>
              </a:r>
              <a:endParaRPr lang="ko-KR" altLang="en-US" sz="1050" b="0" dirty="0">
                <a:solidFill>
                  <a:schemeClr val="bg1"/>
                </a:solidFill>
                <a:effectLst/>
                <a:latin typeface="에스코어 드림 3 Light" panose="020B0303030302020204" pitchFamily="34" charset="-127"/>
                <a:ea typeface="에스코어 드림 3 Light" panose="020B0303030302020204" pitchFamily="34" charset="-127"/>
              </a:endParaRPr>
            </a:p>
          </p:txBody>
        </p:sp>
      </p:grpSp>
    </p:spTree>
    <p:extLst>
      <p:ext uri="{BB962C8B-B14F-4D97-AF65-F5344CB8AC3E}">
        <p14:creationId xmlns:p14="http://schemas.microsoft.com/office/powerpoint/2010/main" val="421292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F62F2-620F-43BD-873A-7E9475887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0" name="Rectangle 9">
            <a:extLst>
              <a:ext uri="{FF2B5EF4-FFF2-40B4-BE49-F238E27FC236}">
                <a16:creationId xmlns:a16="http://schemas.microsoft.com/office/drawing/2014/main" id="{278F778C-EF30-4135-A89B-B4F907F9A3F8}"/>
              </a:ext>
            </a:extLst>
          </p:cNvPr>
          <p:cNvSpPr/>
          <p:nvPr/>
        </p:nvSpPr>
        <p:spPr>
          <a:xfrm>
            <a:off x="0" y="0"/>
            <a:ext cx="9906000" cy="6857999"/>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F4033C08-6A5A-4BD4-B895-BAEC7322332C}"/>
              </a:ext>
            </a:extLst>
          </p:cNvPr>
          <p:cNvSpPr txBox="1"/>
          <p:nvPr/>
        </p:nvSpPr>
        <p:spPr>
          <a:xfrm>
            <a:off x="269113" y="355327"/>
            <a:ext cx="1056763" cy="307777"/>
          </a:xfrm>
          <a:prstGeom prst="rect">
            <a:avLst/>
          </a:prstGeom>
          <a:noFill/>
        </p:spPr>
        <p:txBody>
          <a:bodyPr wrap="square" rtlCol="0">
            <a:spAutoFit/>
          </a:bodyPr>
          <a:lstStyle/>
          <a:p>
            <a:r>
              <a:rPr lang="ko-KR" altLang="en-US" sz="1400" dirty="0">
                <a:solidFill>
                  <a:schemeClr val="bg1"/>
                </a:solidFill>
                <a:latin typeface="에스코어 드림 4 Regular" panose="020B0503030302020204" pitchFamily="34" charset="-127"/>
                <a:ea typeface="에스코어 드림 4 Regular" panose="020B0503030302020204" pitchFamily="34" charset="-127"/>
              </a:rPr>
              <a:t>기대 효과</a:t>
            </a:r>
            <a:endParaRPr lang="en-CA" sz="1400" dirty="0">
              <a:solidFill>
                <a:schemeClr val="bg1"/>
              </a:solidFill>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67D5526-307D-49B7-BDD2-1A59BD7FCD71}"/>
              </a:ext>
            </a:extLst>
          </p:cNvPr>
          <p:cNvGrpSpPr/>
          <p:nvPr/>
        </p:nvGrpSpPr>
        <p:grpSpPr>
          <a:xfrm>
            <a:off x="2575825" y="2141112"/>
            <a:ext cx="4754351" cy="2330422"/>
            <a:chOff x="2575825" y="2141112"/>
            <a:chExt cx="4754351" cy="2330422"/>
          </a:xfrm>
        </p:grpSpPr>
        <p:grpSp>
          <p:nvGrpSpPr>
            <p:cNvPr id="7" name="Group 6">
              <a:extLst>
                <a:ext uri="{FF2B5EF4-FFF2-40B4-BE49-F238E27FC236}">
                  <a16:creationId xmlns:a16="http://schemas.microsoft.com/office/drawing/2014/main" id="{98271D3A-1A45-4FF4-B0AA-A46BE14710C3}"/>
                </a:ext>
              </a:extLst>
            </p:cNvPr>
            <p:cNvGrpSpPr/>
            <p:nvPr/>
          </p:nvGrpSpPr>
          <p:grpSpPr>
            <a:xfrm>
              <a:off x="2575825" y="2693138"/>
              <a:ext cx="4754351" cy="1778396"/>
              <a:chOff x="2761510" y="2917090"/>
              <a:chExt cx="4754351" cy="1778396"/>
            </a:xfrm>
          </p:grpSpPr>
          <p:sp>
            <p:nvSpPr>
              <p:cNvPr id="5" name="Google Shape;161;p6">
                <a:extLst>
                  <a:ext uri="{FF2B5EF4-FFF2-40B4-BE49-F238E27FC236}">
                    <a16:creationId xmlns:a16="http://schemas.microsoft.com/office/drawing/2014/main" id="{C26EB2A8-4C28-4FB8-81F6-AF650825E598}"/>
                  </a:ext>
                </a:extLst>
              </p:cNvPr>
              <p:cNvSpPr txBox="1"/>
              <p:nvPr/>
            </p:nvSpPr>
            <p:spPr>
              <a:xfrm>
                <a:off x="2761510" y="4141518"/>
                <a:ext cx="1598444" cy="553968"/>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ko-KR" altLang="en-US" sz="1200" spc="-150" dirty="0">
                    <a:solidFill>
                      <a:schemeClr val="bg1"/>
                    </a:solidFill>
                    <a:latin typeface="에스코어 드림 3 Light" panose="020B0303030302020204" pitchFamily="34" charset="-127"/>
                    <a:ea typeface="에스코어 드림 3 Light" panose="020B0303030302020204" pitchFamily="34" charset="-127"/>
                  </a:rPr>
                  <a:t>무분별한 </a:t>
                </a:r>
                <a:r>
                  <a:rPr lang="ko-KR" altLang="en-US" sz="1200" spc="-150" dirty="0">
                    <a:solidFill>
                      <a:schemeClr val="bg1"/>
                    </a:solidFill>
                    <a:latin typeface="에스코어 드림 6 Bold" panose="020B0703030302020204" pitchFamily="34" charset="-127"/>
                    <a:ea typeface="에스코어 드림 6 Bold" panose="020B0703030302020204" pitchFamily="34" charset="-127"/>
                  </a:rPr>
                  <a:t>출입 방지</a:t>
                </a:r>
                <a:r>
                  <a:rPr lang="ko-KR" altLang="en-US" sz="1200" spc="-150" dirty="0">
                    <a:solidFill>
                      <a:schemeClr val="bg1"/>
                    </a:solidFill>
                    <a:latin typeface="에스코어 드림 3 Light" panose="020B0303030302020204" pitchFamily="34" charset="-127"/>
                    <a:ea typeface="에스코어 드림 3 Light" panose="020B0303030302020204" pitchFamily="34" charset="-127"/>
                  </a:rPr>
                  <a:t>로</a:t>
                </a:r>
                <a:endParaRPr lang="en-CA" altLang="ko-KR" sz="1200" spc="-150" dirty="0">
                  <a:solidFill>
                    <a:schemeClr val="bg1"/>
                  </a:solidFill>
                  <a:latin typeface="에스코어 드림 3 Light" panose="020B0303030302020204" pitchFamily="34" charset="-127"/>
                  <a:ea typeface="에스코어 드림 3 Light" panose="020B0303030302020204" pitchFamily="34" charset="-127"/>
                </a:endParaRPr>
              </a:p>
              <a:p>
                <a:pPr algn="ctr" rtl="0">
                  <a:spcBef>
                    <a:spcPts val="0"/>
                  </a:spcBef>
                  <a:spcAft>
                    <a:spcPts val="0"/>
                  </a:spcAft>
                </a:pPr>
                <a:r>
                  <a:rPr lang="ko-KR" altLang="en-US" sz="1200" spc="-150" dirty="0">
                    <a:solidFill>
                      <a:schemeClr val="bg1"/>
                    </a:solidFill>
                    <a:latin typeface="에스코어 드림 6 Bold" panose="020B0703030302020204" pitchFamily="34" charset="-127"/>
                    <a:ea typeface="에스코어 드림 6 Bold" panose="020B0703030302020204" pitchFamily="34" charset="-127"/>
                  </a:rPr>
                  <a:t>치안 향상</a:t>
                </a:r>
                <a:endParaRPr lang="ko-KR" altLang="en-US" sz="1200" b="0" spc="-150" dirty="0">
                  <a:solidFill>
                    <a:schemeClr val="bg1"/>
                  </a:solidFill>
                  <a:effectLst/>
                  <a:latin typeface="에스코어 드림 6 Bold" panose="020B0703030302020204" pitchFamily="34" charset="-127"/>
                  <a:ea typeface="에스코어 드림 6 Bold" panose="020B0703030302020204" pitchFamily="34" charset="-127"/>
                </a:endParaRPr>
              </a:p>
            </p:txBody>
          </p:sp>
          <p:sp>
            <p:nvSpPr>
              <p:cNvPr id="6" name="Google Shape;161;p6">
                <a:extLst>
                  <a:ext uri="{FF2B5EF4-FFF2-40B4-BE49-F238E27FC236}">
                    <a16:creationId xmlns:a16="http://schemas.microsoft.com/office/drawing/2014/main" id="{946911B6-6F15-46C7-82FE-56CCD6F219FB}"/>
                  </a:ext>
                </a:extLst>
              </p:cNvPr>
              <p:cNvSpPr txBox="1"/>
              <p:nvPr/>
            </p:nvSpPr>
            <p:spPr>
              <a:xfrm>
                <a:off x="5044989" y="4141518"/>
                <a:ext cx="2470872" cy="553968"/>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ko-KR" altLang="en-US" sz="1200" spc="-150" dirty="0">
                    <a:solidFill>
                      <a:schemeClr val="bg1"/>
                    </a:solidFill>
                    <a:latin typeface="에스코어 드림 3 Light" panose="020B0303030302020204" pitchFamily="34" charset="-127"/>
                    <a:ea typeface="에스코어 드림 3 Light" panose="020B0303030302020204" pitchFamily="34" charset="-127"/>
                  </a:rPr>
                  <a:t>얼굴 인식을 통한 </a:t>
                </a:r>
                <a:r>
                  <a:rPr lang="ko-KR" altLang="en-US" sz="1200" spc="-150" dirty="0">
                    <a:solidFill>
                      <a:schemeClr val="bg1"/>
                    </a:solidFill>
                    <a:latin typeface="에스코어 드림 6 Bold" panose="020B0703030302020204" pitchFamily="34" charset="-127"/>
                    <a:ea typeface="에스코어 드림 6 Bold" panose="020B0703030302020204" pitchFamily="34" charset="-127"/>
                  </a:rPr>
                  <a:t>접촉 감소</a:t>
                </a:r>
                <a:r>
                  <a:rPr lang="ko-KR" altLang="en-US" sz="1200" spc="-150" dirty="0">
                    <a:solidFill>
                      <a:schemeClr val="bg1"/>
                    </a:solidFill>
                    <a:latin typeface="에스코어 드림 3 Light" panose="020B0303030302020204" pitchFamily="34" charset="-127"/>
                    <a:ea typeface="에스코어 드림 3 Light" panose="020B0303030302020204" pitchFamily="34" charset="-127"/>
                  </a:rPr>
                  <a:t>로</a:t>
                </a:r>
                <a:endParaRPr lang="en-CA" altLang="ko-KR" sz="1200" spc="-150" dirty="0">
                  <a:solidFill>
                    <a:schemeClr val="bg1"/>
                  </a:solidFill>
                  <a:latin typeface="에스코어 드림 3 Light" panose="020B0303030302020204" pitchFamily="34" charset="-127"/>
                  <a:ea typeface="에스코어 드림 3 Light" panose="020B0303030302020204" pitchFamily="34" charset="-127"/>
                </a:endParaRPr>
              </a:p>
              <a:p>
                <a:pPr algn="ctr" rtl="0">
                  <a:spcBef>
                    <a:spcPts val="0"/>
                  </a:spcBef>
                  <a:spcAft>
                    <a:spcPts val="0"/>
                  </a:spcAft>
                </a:pPr>
                <a:r>
                  <a:rPr lang="ko-KR" altLang="en-US" sz="1200" spc="-150" dirty="0">
                    <a:solidFill>
                      <a:schemeClr val="bg1"/>
                    </a:solidFill>
                    <a:latin typeface="에스코어 드림 3 Light" panose="020B0303030302020204" pitchFamily="34" charset="-127"/>
                    <a:ea typeface="에스코어 드림 3 Light" panose="020B0303030302020204" pitchFamily="34" charset="-127"/>
                  </a:rPr>
                  <a:t>세균 노출 및 바이러스 </a:t>
                </a:r>
                <a:r>
                  <a:rPr lang="ko-KR" altLang="en-US" sz="1200" spc="-150" dirty="0">
                    <a:solidFill>
                      <a:schemeClr val="bg1"/>
                    </a:solidFill>
                    <a:latin typeface="에스코어 드림 6 Bold" panose="020B0703030302020204" pitchFamily="34" charset="-127"/>
                    <a:ea typeface="에스코어 드림 6 Bold" panose="020B0703030302020204" pitchFamily="34" charset="-127"/>
                  </a:rPr>
                  <a:t>위험성 감소</a:t>
                </a:r>
                <a:endParaRPr lang="ko-KR" altLang="en-US" sz="1200" b="0" spc="-150" dirty="0">
                  <a:solidFill>
                    <a:schemeClr val="bg1"/>
                  </a:solidFill>
                  <a:effectLst/>
                  <a:latin typeface="에스코어 드림 6 Bold" panose="020B0703030302020204" pitchFamily="34" charset="-127"/>
                  <a:ea typeface="에스코어 드림 6 Bold" panose="020B0703030302020204" pitchFamily="34" charset="-127"/>
                </a:endParaRPr>
              </a:p>
            </p:txBody>
          </p:sp>
          <p:pic>
            <p:nvPicPr>
              <p:cNvPr id="7170" name="Picture 2">
                <a:extLst>
                  <a:ext uri="{FF2B5EF4-FFF2-40B4-BE49-F238E27FC236}">
                    <a16:creationId xmlns:a16="http://schemas.microsoft.com/office/drawing/2014/main" id="{4FA0A085-D2B1-43B1-91CE-870EBB34779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177827" y="2917090"/>
                <a:ext cx="765810" cy="7658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49A86CD-505C-40B7-B45D-80129B55F94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97520" y="2917090"/>
                <a:ext cx="765810" cy="76581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Google Shape;161;p6">
              <a:extLst>
                <a:ext uri="{FF2B5EF4-FFF2-40B4-BE49-F238E27FC236}">
                  <a16:creationId xmlns:a16="http://schemas.microsoft.com/office/drawing/2014/main" id="{B18FACA4-19AE-42E5-8A85-F5232D82589F}"/>
                </a:ext>
              </a:extLst>
            </p:cNvPr>
            <p:cNvSpPr txBox="1"/>
            <p:nvPr/>
          </p:nvSpPr>
          <p:spPr>
            <a:xfrm>
              <a:off x="2575825" y="2141112"/>
              <a:ext cx="1598444" cy="353913"/>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en-CA" altLang="ko-KR" sz="1050" b="0" dirty="0">
                  <a:solidFill>
                    <a:schemeClr val="bg1"/>
                  </a:solidFill>
                  <a:effectLst/>
                  <a:latin typeface="에스코어 드림 6 Bold" panose="020B0703030302020204" pitchFamily="34" charset="-127"/>
                  <a:ea typeface="에스코어 드림 6 Bold" panose="020B0703030302020204" pitchFamily="34" charset="-127"/>
                </a:rPr>
                <a:t>Benefit </a:t>
              </a:r>
              <a:r>
                <a:rPr lang="en-CA" altLang="ko-KR" sz="1050" dirty="0">
                  <a:solidFill>
                    <a:schemeClr val="bg1"/>
                  </a:solidFill>
                  <a:latin typeface="에스코어 드림 6 Bold" panose="020B0703030302020204" pitchFamily="34" charset="-127"/>
                  <a:ea typeface="에스코어 드림 6 Bold" panose="020B0703030302020204" pitchFamily="34" charset="-127"/>
                </a:rPr>
                <a:t>1.</a:t>
              </a:r>
              <a:endParaRPr lang="ko-KR" altLang="en-US" sz="1050" b="0" dirty="0">
                <a:solidFill>
                  <a:schemeClr val="bg1"/>
                </a:solidFill>
                <a:effectLst/>
                <a:latin typeface="에스코어 드림 6 Bold" panose="020B0703030302020204" pitchFamily="34" charset="-127"/>
                <a:ea typeface="에스코어 드림 6 Bold" panose="020B0703030302020204" pitchFamily="34" charset="-127"/>
              </a:endParaRPr>
            </a:p>
          </p:txBody>
        </p:sp>
        <p:sp>
          <p:nvSpPr>
            <p:cNvPr id="13" name="Google Shape;161;p6">
              <a:extLst>
                <a:ext uri="{FF2B5EF4-FFF2-40B4-BE49-F238E27FC236}">
                  <a16:creationId xmlns:a16="http://schemas.microsoft.com/office/drawing/2014/main" id="{B5EF6125-36BC-494F-9B9A-F0C4D7C0D7A9}"/>
                </a:ext>
              </a:extLst>
            </p:cNvPr>
            <p:cNvSpPr txBox="1"/>
            <p:nvPr/>
          </p:nvSpPr>
          <p:spPr>
            <a:xfrm>
              <a:off x="5295518" y="2141112"/>
              <a:ext cx="1598444" cy="353913"/>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en-CA" altLang="ko-KR" sz="1050" b="0" dirty="0">
                  <a:solidFill>
                    <a:schemeClr val="bg1"/>
                  </a:solidFill>
                  <a:effectLst/>
                  <a:latin typeface="에스코어 드림 6 Bold" panose="020B0703030302020204" pitchFamily="34" charset="-127"/>
                  <a:ea typeface="에스코어 드림 6 Bold" panose="020B0703030302020204" pitchFamily="34" charset="-127"/>
                </a:rPr>
                <a:t>Benefit 2</a:t>
              </a:r>
              <a:r>
                <a:rPr lang="en-CA" altLang="ko-KR" sz="1050" dirty="0">
                  <a:solidFill>
                    <a:schemeClr val="bg1"/>
                  </a:solidFill>
                  <a:latin typeface="에스코어 드림 6 Bold" panose="020B0703030302020204" pitchFamily="34" charset="-127"/>
                  <a:ea typeface="에스코어 드림 6 Bold" panose="020B0703030302020204" pitchFamily="34" charset="-127"/>
                </a:rPr>
                <a:t>.</a:t>
              </a:r>
              <a:endParaRPr lang="ko-KR" altLang="en-US" sz="1050" b="0" dirty="0">
                <a:solidFill>
                  <a:schemeClr val="bg1"/>
                </a:solidFill>
                <a:effectLst/>
                <a:latin typeface="에스코어 드림 6 Bold" panose="020B0703030302020204" pitchFamily="34" charset="-127"/>
                <a:ea typeface="에스코어 드림 6 Bold" panose="020B0703030302020204" pitchFamily="34" charset="-127"/>
              </a:endParaRPr>
            </a:p>
          </p:txBody>
        </p:sp>
        <p:cxnSp>
          <p:nvCxnSpPr>
            <p:cNvPr id="14" name="Straight Connector 13">
              <a:extLst>
                <a:ext uri="{FF2B5EF4-FFF2-40B4-BE49-F238E27FC236}">
                  <a16:creationId xmlns:a16="http://schemas.microsoft.com/office/drawing/2014/main" id="{96649AF8-04D2-4478-ADF6-F5B2E7E6B030}"/>
                </a:ext>
              </a:extLst>
            </p:cNvPr>
            <p:cNvCxnSpPr>
              <a:cxnSpLocks/>
            </p:cNvCxnSpPr>
            <p:nvPr/>
          </p:nvCxnSpPr>
          <p:spPr>
            <a:xfrm>
              <a:off x="3167355" y="3820888"/>
              <a:ext cx="4379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E07BFF-2BDC-4CA1-A857-AB88BA88A748}"/>
                </a:ext>
              </a:extLst>
            </p:cNvPr>
            <p:cNvCxnSpPr>
              <a:cxnSpLocks/>
            </p:cNvCxnSpPr>
            <p:nvPr/>
          </p:nvCxnSpPr>
          <p:spPr>
            <a:xfrm>
              <a:off x="5896001" y="3820888"/>
              <a:ext cx="4379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820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34466-57DD-4141-A1E3-AD1DD2FDF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4" name="TextBox 3">
            <a:extLst>
              <a:ext uri="{FF2B5EF4-FFF2-40B4-BE49-F238E27FC236}">
                <a16:creationId xmlns:a16="http://schemas.microsoft.com/office/drawing/2014/main" id="{F4033C08-6A5A-4BD4-B895-BAEC7322332C}"/>
              </a:ext>
            </a:extLst>
          </p:cNvPr>
          <p:cNvSpPr txBox="1"/>
          <p:nvPr/>
        </p:nvSpPr>
        <p:spPr>
          <a:xfrm>
            <a:off x="269113" y="355327"/>
            <a:ext cx="1056763" cy="307777"/>
          </a:xfrm>
          <a:prstGeom prst="rect">
            <a:avLst/>
          </a:prstGeom>
          <a:noFill/>
        </p:spPr>
        <p:txBody>
          <a:bodyPr wrap="square" rtlCol="0">
            <a:spAutoFit/>
          </a:bodyPr>
          <a:lstStyle/>
          <a:p>
            <a:r>
              <a:rPr lang="ko-KR" altLang="en-US" sz="1400" dirty="0">
                <a:solidFill>
                  <a:schemeClr val="bg1"/>
                </a:solidFill>
                <a:latin typeface="에스코어 드림 4 Regular" panose="020B0503030302020204" pitchFamily="34" charset="-127"/>
                <a:ea typeface="에스코어 드림 4 Regular" panose="020B0503030302020204" pitchFamily="34" charset="-127"/>
              </a:rPr>
              <a:t>보완점</a:t>
            </a:r>
            <a:endParaRPr lang="en-CA" sz="1400" dirty="0">
              <a:solidFill>
                <a:schemeClr val="bg1"/>
              </a:solidFill>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Google Shape;161;p6">
            <a:extLst>
              <a:ext uri="{FF2B5EF4-FFF2-40B4-BE49-F238E27FC236}">
                <a16:creationId xmlns:a16="http://schemas.microsoft.com/office/drawing/2014/main" id="{E163DC0B-0756-4805-9D4A-D7F34483CD9B}"/>
              </a:ext>
            </a:extLst>
          </p:cNvPr>
          <p:cNvSpPr txBox="1"/>
          <p:nvPr/>
        </p:nvSpPr>
        <p:spPr>
          <a:xfrm>
            <a:off x="750896" y="2079351"/>
            <a:ext cx="3751646" cy="346218"/>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en-CA" altLang="ko-KR" sz="1050" dirty="0">
                <a:solidFill>
                  <a:schemeClr val="bg1"/>
                </a:solidFill>
                <a:latin typeface="에스코어 드림 3 Light" panose="020B0303030302020204" pitchFamily="34" charset="-127"/>
                <a:ea typeface="에스코어 드림 3 Light" panose="020B0303030302020204" pitchFamily="34" charset="-127"/>
              </a:rPr>
              <a:t>Access code</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로 출입 허가 받은 사람만 </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App </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가입</a:t>
            </a:r>
            <a:endParaRPr lang="ko-KR" altLang="en-US" sz="1050" b="0" dirty="0">
              <a:solidFill>
                <a:schemeClr val="bg1"/>
              </a:solidFill>
              <a:effectLst/>
              <a:latin typeface="에스코어 드림 6 Bold" panose="020B0703030302020204" pitchFamily="34" charset="-127"/>
              <a:ea typeface="에스코어 드림 6 Bold" panose="020B0703030302020204" pitchFamily="34" charset="-127"/>
            </a:endParaRPr>
          </a:p>
        </p:txBody>
      </p:sp>
      <p:sp>
        <p:nvSpPr>
          <p:cNvPr id="6" name="Google Shape;161;p6">
            <a:extLst>
              <a:ext uri="{FF2B5EF4-FFF2-40B4-BE49-F238E27FC236}">
                <a16:creationId xmlns:a16="http://schemas.microsoft.com/office/drawing/2014/main" id="{E9E5690E-5A22-40E2-B308-69CB52FFA264}"/>
              </a:ext>
            </a:extLst>
          </p:cNvPr>
          <p:cNvSpPr txBox="1"/>
          <p:nvPr/>
        </p:nvSpPr>
        <p:spPr>
          <a:xfrm>
            <a:off x="750896" y="2928622"/>
            <a:ext cx="3751646" cy="346218"/>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ko-KR" altLang="en-US" sz="1050" dirty="0">
                <a:solidFill>
                  <a:schemeClr val="bg1"/>
                </a:solidFill>
                <a:latin typeface="에스코어 드림 3 Light" panose="020B0303030302020204" pitchFamily="34" charset="-127"/>
                <a:ea typeface="에스코어 드림 3 Light" panose="020B0303030302020204" pitchFamily="34" charset="-127"/>
              </a:rPr>
              <a:t>등록되지 않은 사람이 문을 통과하였을 경우 </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App </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알림</a:t>
            </a:r>
            <a:endParaRPr lang="ko-KR" altLang="en-US" sz="1050" b="0" dirty="0">
              <a:solidFill>
                <a:schemeClr val="bg1"/>
              </a:solidFill>
              <a:effectLst/>
              <a:latin typeface="에스코어 드림 6 Bold" panose="020B0703030302020204" pitchFamily="34" charset="-127"/>
              <a:ea typeface="에스코어 드림 6 Bold" panose="020B0703030302020204" pitchFamily="34" charset="-127"/>
            </a:endParaRPr>
          </a:p>
        </p:txBody>
      </p:sp>
      <p:sp>
        <p:nvSpPr>
          <p:cNvPr id="7" name="Google Shape;161;p6">
            <a:extLst>
              <a:ext uri="{FF2B5EF4-FFF2-40B4-BE49-F238E27FC236}">
                <a16:creationId xmlns:a16="http://schemas.microsoft.com/office/drawing/2014/main" id="{AF112989-EFDB-4C38-A1F5-916EB71B8942}"/>
              </a:ext>
            </a:extLst>
          </p:cNvPr>
          <p:cNvSpPr txBox="1"/>
          <p:nvPr/>
        </p:nvSpPr>
        <p:spPr>
          <a:xfrm>
            <a:off x="750896" y="3782830"/>
            <a:ext cx="7592126" cy="346218"/>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ko-KR" altLang="en-US" sz="1050" dirty="0">
                <a:solidFill>
                  <a:schemeClr val="bg1"/>
                </a:solidFill>
                <a:latin typeface="에스코어 드림 3 Light" panose="020B0303030302020204" pitchFamily="34" charset="-127"/>
                <a:ea typeface="에스코어 드림 3 Light" panose="020B0303030302020204" pitchFamily="34" charset="-127"/>
              </a:rPr>
              <a:t>관리사무소 </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App</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을 통해서 관리 가능</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 </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신규 입주자</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 </a:t>
            </a:r>
            <a:r>
              <a:rPr lang="ko-KR" altLang="en-US" sz="1050" dirty="0" err="1">
                <a:solidFill>
                  <a:schemeClr val="bg1"/>
                </a:solidFill>
                <a:latin typeface="에스코어 드림 3 Light" panose="020B0303030302020204" pitchFamily="34" charset="-127"/>
                <a:ea typeface="에스코어 드림 3 Light" panose="020B0303030302020204" pitchFamily="34" charset="-127"/>
              </a:rPr>
              <a:t>퇴소자</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 </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관리</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 </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공용방문자</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택배기사</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 </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검침원 등</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 , </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미등록자 출입 신고 등</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a:t>
            </a:r>
            <a:endParaRPr lang="ko-KR" altLang="en-US" sz="1050" b="0" dirty="0">
              <a:solidFill>
                <a:schemeClr val="bg1"/>
              </a:solidFill>
              <a:effectLst/>
              <a:latin typeface="에스코어 드림 6 Bold" panose="020B0703030302020204" pitchFamily="34" charset="-127"/>
              <a:ea typeface="에스코어 드림 6 Bold" panose="020B0703030302020204" pitchFamily="34" charset="-127"/>
            </a:endParaRPr>
          </a:p>
        </p:txBody>
      </p:sp>
      <p:sp>
        <p:nvSpPr>
          <p:cNvPr id="8" name="Google Shape;161;p6">
            <a:extLst>
              <a:ext uri="{FF2B5EF4-FFF2-40B4-BE49-F238E27FC236}">
                <a16:creationId xmlns:a16="http://schemas.microsoft.com/office/drawing/2014/main" id="{2306E229-6EAD-4768-AEA6-C62D94D9E8E9}"/>
              </a:ext>
            </a:extLst>
          </p:cNvPr>
          <p:cNvSpPr txBox="1"/>
          <p:nvPr/>
        </p:nvSpPr>
        <p:spPr>
          <a:xfrm>
            <a:off x="744361" y="4692567"/>
            <a:ext cx="4772726" cy="346218"/>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ko-KR" altLang="en-US" sz="1050" dirty="0">
                <a:solidFill>
                  <a:schemeClr val="bg1"/>
                </a:solidFill>
                <a:latin typeface="에스코어 드림 3 Light" panose="020B0303030302020204" pitchFamily="34" charset="-127"/>
                <a:ea typeface="에스코어 드림 3 Light" panose="020B0303030302020204" pitchFamily="34" charset="-127"/>
              </a:rPr>
              <a:t>방문 기록에 자신의 가족이나 손님</a:t>
            </a:r>
            <a:r>
              <a:rPr lang="en-CA" altLang="ko-KR" sz="1050" dirty="0">
                <a:solidFill>
                  <a:schemeClr val="bg1"/>
                </a:solidFill>
                <a:latin typeface="에스코어 드림 3 Light" panose="020B0303030302020204" pitchFamily="34" charset="-127"/>
                <a:ea typeface="에스코어 드림 3 Light" panose="020B0303030302020204" pitchFamily="34" charset="-127"/>
              </a:rPr>
              <a:t>, </a:t>
            </a:r>
            <a:r>
              <a:rPr lang="ko-KR" altLang="en-US" sz="1050" dirty="0">
                <a:solidFill>
                  <a:schemeClr val="bg1"/>
                </a:solidFill>
                <a:latin typeface="에스코어 드림 3 Light" panose="020B0303030302020204" pitchFamily="34" charset="-127"/>
                <a:ea typeface="에스코어 드림 3 Light" panose="020B0303030302020204" pitchFamily="34" charset="-127"/>
              </a:rPr>
              <a:t>등록되지 않은 방문자들만 표시</a:t>
            </a:r>
            <a:endParaRPr lang="ko-KR" altLang="en-US" sz="1050" b="0" dirty="0">
              <a:solidFill>
                <a:schemeClr val="bg1"/>
              </a:solidFill>
              <a:effectLst/>
              <a:latin typeface="에스코어 드림 6 Bold" panose="020B0703030302020204" pitchFamily="34" charset="-127"/>
              <a:ea typeface="에스코어 드림 6 Bold" panose="020B0703030302020204" pitchFamily="34" charset="-127"/>
            </a:endParaRPr>
          </a:p>
        </p:txBody>
      </p:sp>
      <p:sp>
        <p:nvSpPr>
          <p:cNvPr id="10" name="Google Shape;161;p6">
            <a:extLst>
              <a:ext uri="{FF2B5EF4-FFF2-40B4-BE49-F238E27FC236}">
                <a16:creationId xmlns:a16="http://schemas.microsoft.com/office/drawing/2014/main" id="{98DD22F9-94B0-45E0-AB4C-DF30B7C3FA05}"/>
              </a:ext>
            </a:extLst>
          </p:cNvPr>
          <p:cNvSpPr txBox="1"/>
          <p:nvPr/>
        </p:nvSpPr>
        <p:spPr>
          <a:xfrm>
            <a:off x="750896" y="1760220"/>
            <a:ext cx="1149960" cy="369302"/>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ko-KR" altLang="en-US" sz="1200" spc="-150" dirty="0">
                <a:solidFill>
                  <a:schemeClr val="bg1"/>
                </a:solidFill>
                <a:latin typeface="에스코어 드림 8 Heavy" panose="020B0903030302020204" pitchFamily="34" charset="-127"/>
                <a:ea typeface="에스코어 드림 8 Heavy" panose="020B0903030302020204" pitchFamily="34" charset="-127"/>
              </a:rPr>
              <a:t>첫 째</a:t>
            </a:r>
            <a:r>
              <a:rPr lang="en-CA" altLang="ko-KR" sz="1200" spc="-150" dirty="0">
                <a:solidFill>
                  <a:schemeClr val="bg1"/>
                </a:solidFill>
                <a:latin typeface="에스코어 드림 8 Heavy" panose="020B0903030302020204" pitchFamily="34" charset="-127"/>
                <a:ea typeface="에스코어 드림 8 Heavy" panose="020B0903030302020204" pitchFamily="34" charset="-127"/>
              </a:rPr>
              <a:t>.</a:t>
            </a:r>
            <a:endParaRPr lang="ko-KR" altLang="en-US" sz="1200" b="0" spc="-150" dirty="0">
              <a:solidFill>
                <a:schemeClr val="bg1"/>
              </a:solidFill>
              <a:effectLst/>
              <a:latin typeface="에스코어 드림 8 Heavy" panose="020B0903030302020204" pitchFamily="34" charset="-127"/>
              <a:ea typeface="에스코어 드림 8 Heavy" panose="020B0903030302020204" pitchFamily="34" charset="-127"/>
            </a:endParaRPr>
          </a:p>
        </p:txBody>
      </p:sp>
      <p:sp>
        <p:nvSpPr>
          <p:cNvPr id="11" name="Google Shape;161;p6">
            <a:extLst>
              <a:ext uri="{FF2B5EF4-FFF2-40B4-BE49-F238E27FC236}">
                <a16:creationId xmlns:a16="http://schemas.microsoft.com/office/drawing/2014/main" id="{CD2E07CC-4198-4B92-9C70-0B2FDD62C1F4}"/>
              </a:ext>
            </a:extLst>
          </p:cNvPr>
          <p:cNvSpPr txBox="1"/>
          <p:nvPr/>
        </p:nvSpPr>
        <p:spPr>
          <a:xfrm>
            <a:off x="750896" y="2577488"/>
            <a:ext cx="1149960" cy="369302"/>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ko-KR" altLang="en-US" sz="1200" spc="-150" dirty="0">
                <a:solidFill>
                  <a:schemeClr val="bg1"/>
                </a:solidFill>
                <a:latin typeface="에스코어 드림 8 Heavy" panose="020B0903030302020204" pitchFamily="34" charset="-127"/>
                <a:ea typeface="에스코어 드림 8 Heavy" panose="020B0903030302020204" pitchFamily="34" charset="-127"/>
              </a:rPr>
              <a:t>둘 째</a:t>
            </a:r>
            <a:r>
              <a:rPr lang="en-CA" altLang="ko-KR" sz="1200" spc="-150" dirty="0">
                <a:solidFill>
                  <a:schemeClr val="bg1"/>
                </a:solidFill>
                <a:latin typeface="에스코어 드림 8 Heavy" panose="020B0903030302020204" pitchFamily="34" charset="-127"/>
                <a:ea typeface="에스코어 드림 8 Heavy" panose="020B0903030302020204" pitchFamily="34" charset="-127"/>
              </a:rPr>
              <a:t>.</a:t>
            </a:r>
            <a:endParaRPr lang="ko-KR" altLang="en-US" sz="1200" b="0" spc="-150" dirty="0">
              <a:solidFill>
                <a:schemeClr val="bg1"/>
              </a:solidFill>
              <a:effectLst/>
              <a:latin typeface="에스코어 드림 8 Heavy" panose="020B0903030302020204" pitchFamily="34" charset="-127"/>
              <a:ea typeface="에스코어 드림 8 Heavy" panose="020B0903030302020204" pitchFamily="34" charset="-127"/>
            </a:endParaRPr>
          </a:p>
        </p:txBody>
      </p:sp>
      <p:sp>
        <p:nvSpPr>
          <p:cNvPr id="12" name="Google Shape;161;p6">
            <a:extLst>
              <a:ext uri="{FF2B5EF4-FFF2-40B4-BE49-F238E27FC236}">
                <a16:creationId xmlns:a16="http://schemas.microsoft.com/office/drawing/2014/main" id="{B2F2863E-DECB-44DB-B6B8-E7731DADE389}"/>
              </a:ext>
            </a:extLst>
          </p:cNvPr>
          <p:cNvSpPr txBox="1"/>
          <p:nvPr/>
        </p:nvSpPr>
        <p:spPr>
          <a:xfrm>
            <a:off x="744361" y="3422101"/>
            <a:ext cx="1149960" cy="369302"/>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ko-KR" altLang="en-US" sz="1200" spc="-150" dirty="0">
                <a:solidFill>
                  <a:schemeClr val="bg1"/>
                </a:solidFill>
                <a:latin typeface="에스코어 드림 8 Heavy" panose="020B0903030302020204" pitchFamily="34" charset="-127"/>
                <a:ea typeface="에스코어 드림 8 Heavy" panose="020B0903030302020204" pitchFamily="34" charset="-127"/>
              </a:rPr>
              <a:t>셋 째</a:t>
            </a:r>
            <a:r>
              <a:rPr lang="en-CA" altLang="ko-KR" sz="1200" spc="-150" dirty="0">
                <a:solidFill>
                  <a:schemeClr val="bg1"/>
                </a:solidFill>
                <a:latin typeface="에스코어 드림 8 Heavy" panose="020B0903030302020204" pitchFamily="34" charset="-127"/>
                <a:ea typeface="에스코어 드림 8 Heavy" panose="020B0903030302020204" pitchFamily="34" charset="-127"/>
              </a:rPr>
              <a:t>.</a:t>
            </a:r>
            <a:endParaRPr lang="ko-KR" altLang="en-US" sz="1200" b="0" spc="-150" dirty="0">
              <a:solidFill>
                <a:schemeClr val="bg1"/>
              </a:solidFill>
              <a:effectLst/>
              <a:latin typeface="에스코어 드림 8 Heavy" panose="020B0903030302020204" pitchFamily="34" charset="-127"/>
              <a:ea typeface="에스코어 드림 8 Heavy" panose="020B0903030302020204" pitchFamily="34" charset="-127"/>
            </a:endParaRPr>
          </a:p>
        </p:txBody>
      </p:sp>
      <p:sp>
        <p:nvSpPr>
          <p:cNvPr id="13" name="Google Shape;161;p6">
            <a:extLst>
              <a:ext uri="{FF2B5EF4-FFF2-40B4-BE49-F238E27FC236}">
                <a16:creationId xmlns:a16="http://schemas.microsoft.com/office/drawing/2014/main" id="{B9C90D0F-7CA5-4AC8-8D6A-545DE95A9455}"/>
              </a:ext>
            </a:extLst>
          </p:cNvPr>
          <p:cNvSpPr txBox="1"/>
          <p:nvPr/>
        </p:nvSpPr>
        <p:spPr>
          <a:xfrm>
            <a:off x="750896" y="4262799"/>
            <a:ext cx="1149960" cy="369302"/>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ko-KR" altLang="en-US" sz="1200" spc="-150" dirty="0">
                <a:solidFill>
                  <a:schemeClr val="bg1"/>
                </a:solidFill>
                <a:latin typeface="에스코어 드림 8 Heavy" panose="020B0903030302020204" pitchFamily="34" charset="-127"/>
                <a:ea typeface="에스코어 드림 8 Heavy" panose="020B0903030302020204" pitchFamily="34" charset="-127"/>
              </a:rPr>
              <a:t>넷 째</a:t>
            </a:r>
            <a:r>
              <a:rPr lang="en-CA" altLang="ko-KR" sz="1200" spc="-150" dirty="0">
                <a:solidFill>
                  <a:schemeClr val="bg1"/>
                </a:solidFill>
                <a:latin typeface="에스코어 드림 8 Heavy" panose="020B0903030302020204" pitchFamily="34" charset="-127"/>
                <a:ea typeface="에스코어 드림 8 Heavy" panose="020B0903030302020204" pitchFamily="34" charset="-127"/>
              </a:rPr>
              <a:t>.</a:t>
            </a:r>
            <a:endParaRPr lang="ko-KR" altLang="en-US" sz="1200" b="0" spc="-150" dirty="0">
              <a:solidFill>
                <a:schemeClr val="bg1"/>
              </a:solidFill>
              <a:effectLst/>
              <a:latin typeface="에스코어 드림 8 Heavy" panose="020B0903030302020204" pitchFamily="34" charset="-127"/>
              <a:ea typeface="에스코어 드림 8 Heavy" panose="020B0903030302020204" pitchFamily="34" charset="-127"/>
            </a:endParaRPr>
          </a:p>
        </p:txBody>
      </p:sp>
    </p:spTree>
    <p:extLst>
      <p:ext uri="{BB962C8B-B14F-4D97-AF65-F5344CB8AC3E}">
        <p14:creationId xmlns:p14="http://schemas.microsoft.com/office/powerpoint/2010/main" val="4118074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D570DA-A90A-4A6E-A4B8-D95A04C580B0}"/>
              </a:ext>
            </a:extLst>
          </p:cNvPr>
          <p:cNvSpPr txBox="1"/>
          <p:nvPr/>
        </p:nvSpPr>
        <p:spPr>
          <a:xfrm>
            <a:off x="3615807" y="3198167"/>
            <a:ext cx="2674386" cy="461665"/>
          </a:xfrm>
          <a:prstGeom prst="rect">
            <a:avLst/>
          </a:prstGeom>
          <a:noFill/>
        </p:spPr>
        <p:txBody>
          <a:bodyPr wrap="none" rtlCol="0">
            <a:spAutoFit/>
          </a:bodyPr>
          <a:lstStyle/>
          <a:p>
            <a:pPr algn="ctr"/>
            <a:r>
              <a:rPr lang="en-CA" sz="2400" dirty="0">
                <a:latin typeface="에스코어 드림 8 Heavy" panose="020B0903030302020204" pitchFamily="34" charset="-127"/>
                <a:ea typeface="에스코어 드림 8 Heavy" panose="020B0903030302020204" pitchFamily="34" charset="-127"/>
              </a:rPr>
              <a:t>ANY QUESTION?</a:t>
            </a:r>
          </a:p>
        </p:txBody>
      </p:sp>
    </p:spTree>
    <p:extLst>
      <p:ext uri="{BB962C8B-B14F-4D97-AF65-F5344CB8AC3E}">
        <p14:creationId xmlns:p14="http://schemas.microsoft.com/office/powerpoint/2010/main" val="2042350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BE9B439-9AFC-4994-86D1-20E8F583AA43}"/>
              </a:ext>
            </a:extLst>
          </p:cNvPr>
          <p:cNvSpPr/>
          <p:nvPr/>
        </p:nvSpPr>
        <p:spPr>
          <a:xfrm>
            <a:off x="1" y="770532"/>
            <a:ext cx="1417336" cy="338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F4033C08-6A5A-4BD4-B895-BAEC7322332C}"/>
              </a:ext>
            </a:extLst>
          </p:cNvPr>
          <p:cNvSpPr txBox="1"/>
          <p:nvPr/>
        </p:nvSpPr>
        <p:spPr>
          <a:xfrm>
            <a:off x="409218" y="787161"/>
            <a:ext cx="1024896" cy="307777"/>
          </a:xfrm>
          <a:prstGeom prst="rect">
            <a:avLst/>
          </a:prstGeom>
          <a:noFill/>
        </p:spPr>
        <p:txBody>
          <a:bodyPr wrap="none" rtlCol="0">
            <a:spAutoFit/>
          </a:bodyPr>
          <a:lstStyle/>
          <a:p>
            <a:r>
              <a:rPr lang="en-CA" altLang="ko-KR" sz="1400" dirty="0">
                <a:solidFill>
                  <a:schemeClr val="bg1"/>
                </a:solidFill>
                <a:latin typeface="에스코어 드림 9 Black" panose="020B0A03030302020204" pitchFamily="34" charset="-127"/>
                <a:ea typeface="에스코어 드림 9 Black" panose="020B0A03030302020204" pitchFamily="34" charset="-127"/>
              </a:rPr>
              <a:t>Contents</a:t>
            </a:r>
            <a:endParaRPr lang="en-CA" sz="1400" dirty="0">
              <a:solidFill>
                <a:schemeClr val="bg1"/>
              </a:solidFill>
              <a:latin typeface="에스코어 드림 9 Black" panose="020B0A03030302020204" pitchFamily="34" charset="-127"/>
              <a:ea typeface="에스코어 드림 9 Black" panose="020B0A03030302020204" pitchFamily="34" charset="-127"/>
            </a:endParaRPr>
          </a:p>
        </p:txBody>
      </p:sp>
      <p:cxnSp>
        <p:nvCxnSpPr>
          <p:cNvPr id="6" name="Straight Connector 5">
            <a:extLst>
              <a:ext uri="{FF2B5EF4-FFF2-40B4-BE49-F238E27FC236}">
                <a16:creationId xmlns:a16="http://schemas.microsoft.com/office/drawing/2014/main" id="{DBEF1B54-B2E3-4216-B954-1A59B9F6F238}"/>
              </a:ext>
            </a:extLst>
          </p:cNvPr>
          <p:cNvCxnSpPr/>
          <p:nvPr/>
        </p:nvCxnSpPr>
        <p:spPr>
          <a:xfrm>
            <a:off x="683003" y="3498209"/>
            <a:ext cx="853999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D748BCE-F353-47A7-BFF5-2F15371EAC74}"/>
              </a:ext>
            </a:extLst>
          </p:cNvPr>
          <p:cNvSpPr/>
          <p:nvPr/>
        </p:nvSpPr>
        <p:spPr>
          <a:xfrm>
            <a:off x="641059" y="3447877"/>
            <a:ext cx="105562" cy="105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0B1EA2B8-888F-403C-83BF-4781B3C9F05D}"/>
              </a:ext>
            </a:extLst>
          </p:cNvPr>
          <p:cNvSpPr/>
          <p:nvPr/>
        </p:nvSpPr>
        <p:spPr>
          <a:xfrm>
            <a:off x="2729219" y="3447877"/>
            <a:ext cx="105562" cy="105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7CC46253-2878-41E0-A924-8FCEA201960E}"/>
              </a:ext>
            </a:extLst>
          </p:cNvPr>
          <p:cNvSpPr/>
          <p:nvPr/>
        </p:nvSpPr>
        <p:spPr>
          <a:xfrm>
            <a:off x="4890783" y="3445428"/>
            <a:ext cx="105562" cy="105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A6FABFE5-489C-4038-9F24-374B36FCE039}"/>
              </a:ext>
            </a:extLst>
          </p:cNvPr>
          <p:cNvSpPr/>
          <p:nvPr/>
        </p:nvSpPr>
        <p:spPr>
          <a:xfrm>
            <a:off x="7071220" y="3445428"/>
            <a:ext cx="105562" cy="105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DF355AE4-11D9-4428-AF96-4429C86C6379}"/>
              </a:ext>
            </a:extLst>
          </p:cNvPr>
          <p:cNvSpPr/>
          <p:nvPr/>
        </p:nvSpPr>
        <p:spPr>
          <a:xfrm>
            <a:off x="9117434" y="3445428"/>
            <a:ext cx="105562" cy="105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E13DCDA-90D3-4389-B06B-9359179F714B}"/>
              </a:ext>
            </a:extLst>
          </p:cNvPr>
          <p:cNvSpPr txBox="1"/>
          <p:nvPr/>
        </p:nvSpPr>
        <p:spPr>
          <a:xfrm>
            <a:off x="812144" y="2343571"/>
            <a:ext cx="1210588" cy="261610"/>
          </a:xfrm>
          <a:prstGeom prst="rect">
            <a:avLst/>
          </a:prstGeom>
          <a:noFill/>
        </p:spPr>
        <p:txBody>
          <a:bodyPr wrap="none" rtlCol="0">
            <a:spAutoFit/>
          </a:bodyPr>
          <a:lstStyle/>
          <a:p>
            <a:r>
              <a:rPr lang="en-CA" altLang="ko-KR" sz="1100" dirty="0">
                <a:latin typeface="에스코어 드림 8 Heavy" panose="020B0903030302020204" pitchFamily="34" charset="-127"/>
                <a:ea typeface="에스코어 드림 8 Heavy" panose="020B0903030302020204" pitchFamily="34" charset="-127"/>
              </a:rPr>
              <a:t>1. </a:t>
            </a:r>
            <a:r>
              <a:rPr lang="ko-KR" altLang="en-US" sz="1100" dirty="0">
                <a:latin typeface="에스코어 드림 8 Heavy" panose="020B0903030302020204" pitchFamily="34" charset="-127"/>
                <a:ea typeface="에스코어 드림 8 Heavy" panose="020B0903030302020204" pitchFamily="34" charset="-127"/>
              </a:rPr>
              <a:t>프로젝트</a:t>
            </a:r>
            <a:r>
              <a:rPr lang="en-CA" sz="1100" dirty="0">
                <a:latin typeface="에스코어 드림 8 Heavy" panose="020B0903030302020204" pitchFamily="34" charset="-127"/>
                <a:ea typeface="에스코어 드림 8 Heavy" panose="020B0903030302020204" pitchFamily="34" charset="-127"/>
              </a:rPr>
              <a:t> </a:t>
            </a:r>
            <a:r>
              <a:rPr lang="ko-KR" altLang="en-US" sz="1100" dirty="0">
                <a:latin typeface="에스코어 드림 8 Heavy" panose="020B0903030302020204" pitchFamily="34" charset="-127"/>
                <a:ea typeface="에스코어 드림 8 Heavy" panose="020B0903030302020204" pitchFamily="34" charset="-127"/>
              </a:rPr>
              <a:t>소개</a:t>
            </a:r>
            <a:endParaRPr lang="en-CA" sz="1100" dirty="0">
              <a:latin typeface="에스코어 드림 8 Heavy" panose="020B0903030302020204" pitchFamily="34" charset="-127"/>
              <a:ea typeface="에스코어 드림 8 Heavy" panose="020B0903030302020204" pitchFamily="34" charset="-127"/>
            </a:endParaRPr>
          </a:p>
        </p:txBody>
      </p:sp>
      <p:sp>
        <p:nvSpPr>
          <p:cNvPr id="13" name="TextBox 12">
            <a:extLst>
              <a:ext uri="{FF2B5EF4-FFF2-40B4-BE49-F238E27FC236}">
                <a16:creationId xmlns:a16="http://schemas.microsoft.com/office/drawing/2014/main" id="{C4603CE1-DB61-4366-A2A9-FFA0D0BB1598}"/>
              </a:ext>
            </a:extLst>
          </p:cNvPr>
          <p:cNvSpPr txBox="1"/>
          <p:nvPr/>
        </p:nvSpPr>
        <p:spPr>
          <a:xfrm>
            <a:off x="2950131" y="4071315"/>
            <a:ext cx="1210588" cy="261610"/>
          </a:xfrm>
          <a:prstGeom prst="rect">
            <a:avLst/>
          </a:prstGeom>
          <a:noFill/>
        </p:spPr>
        <p:txBody>
          <a:bodyPr wrap="none" rtlCol="0">
            <a:spAutoFit/>
          </a:bodyPr>
          <a:lstStyle/>
          <a:p>
            <a:r>
              <a:rPr lang="en-CA" altLang="ko-KR" sz="1100" dirty="0">
                <a:latin typeface="에스코어 드림 8 Heavy" panose="020B0903030302020204" pitchFamily="34" charset="-127"/>
                <a:ea typeface="에스코어 드림 8 Heavy" panose="020B0903030302020204" pitchFamily="34" charset="-127"/>
              </a:rPr>
              <a:t>2. </a:t>
            </a:r>
            <a:r>
              <a:rPr lang="ko-KR" altLang="en-US" sz="1100" dirty="0">
                <a:latin typeface="에스코어 드림 8 Heavy" panose="020B0903030302020204" pitchFamily="34" charset="-127"/>
                <a:ea typeface="에스코어 드림 8 Heavy" panose="020B0903030302020204" pitchFamily="34" charset="-127"/>
              </a:rPr>
              <a:t>프로젝트</a:t>
            </a:r>
            <a:r>
              <a:rPr lang="en-CA" sz="1100" dirty="0">
                <a:latin typeface="에스코어 드림 8 Heavy" panose="020B0903030302020204" pitchFamily="34" charset="-127"/>
                <a:ea typeface="에스코어 드림 8 Heavy" panose="020B0903030302020204" pitchFamily="34" charset="-127"/>
              </a:rPr>
              <a:t> </a:t>
            </a:r>
            <a:r>
              <a:rPr lang="ko-KR" altLang="en-US" sz="1100" dirty="0">
                <a:latin typeface="에스코어 드림 8 Heavy" panose="020B0903030302020204" pitchFamily="34" charset="-127"/>
                <a:ea typeface="에스코어 드림 8 Heavy" panose="020B0903030302020204" pitchFamily="34" charset="-127"/>
              </a:rPr>
              <a:t>설계</a:t>
            </a:r>
            <a:endParaRPr lang="en-CA" sz="1100" dirty="0">
              <a:latin typeface="에스코어 드림 8 Heavy" panose="020B0903030302020204" pitchFamily="34" charset="-127"/>
              <a:ea typeface="에스코어 드림 8 Heavy" panose="020B0903030302020204" pitchFamily="34" charset="-127"/>
            </a:endParaRPr>
          </a:p>
        </p:txBody>
      </p:sp>
      <p:sp>
        <p:nvSpPr>
          <p:cNvPr id="14" name="TextBox 13">
            <a:extLst>
              <a:ext uri="{FF2B5EF4-FFF2-40B4-BE49-F238E27FC236}">
                <a16:creationId xmlns:a16="http://schemas.microsoft.com/office/drawing/2014/main" id="{D497378F-6AB0-48AD-9050-AD8DD2010221}"/>
              </a:ext>
            </a:extLst>
          </p:cNvPr>
          <p:cNvSpPr txBox="1"/>
          <p:nvPr/>
        </p:nvSpPr>
        <p:spPr>
          <a:xfrm>
            <a:off x="5115103" y="2327170"/>
            <a:ext cx="1210588" cy="261610"/>
          </a:xfrm>
          <a:prstGeom prst="rect">
            <a:avLst/>
          </a:prstGeom>
          <a:noFill/>
        </p:spPr>
        <p:txBody>
          <a:bodyPr wrap="none" rtlCol="0">
            <a:spAutoFit/>
          </a:bodyPr>
          <a:lstStyle/>
          <a:p>
            <a:r>
              <a:rPr lang="en-CA" altLang="ko-KR" sz="1100" dirty="0">
                <a:latin typeface="에스코어 드림 8 Heavy" panose="020B0903030302020204" pitchFamily="34" charset="-127"/>
                <a:ea typeface="에스코어 드림 8 Heavy" panose="020B0903030302020204" pitchFamily="34" charset="-127"/>
              </a:rPr>
              <a:t>3. </a:t>
            </a:r>
            <a:r>
              <a:rPr lang="ko-KR" altLang="en-US" sz="1100" dirty="0">
                <a:latin typeface="에스코어 드림 8 Heavy" panose="020B0903030302020204" pitchFamily="34" charset="-127"/>
                <a:ea typeface="에스코어 드림 8 Heavy" panose="020B0903030302020204" pitchFamily="34" charset="-127"/>
              </a:rPr>
              <a:t>프로젝트</a:t>
            </a:r>
            <a:r>
              <a:rPr lang="en-CA" sz="1100" dirty="0">
                <a:latin typeface="에스코어 드림 8 Heavy" panose="020B0903030302020204" pitchFamily="34" charset="-127"/>
                <a:ea typeface="에스코어 드림 8 Heavy" panose="020B0903030302020204" pitchFamily="34" charset="-127"/>
              </a:rPr>
              <a:t> </a:t>
            </a:r>
            <a:r>
              <a:rPr lang="ko-KR" altLang="en-US" sz="1100" dirty="0">
                <a:latin typeface="에스코어 드림 8 Heavy" panose="020B0903030302020204" pitchFamily="34" charset="-127"/>
                <a:ea typeface="에스코어 드림 8 Heavy" panose="020B0903030302020204" pitchFamily="34" charset="-127"/>
              </a:rPr>
              <a:t>수행</a:t>
            </a:r>
            <a:endParaRPr lang="en-CA" sz="1100" dirty="0">
              <a:latin typeface="에스코어 드림 8 Heavy" panose="020B0903030302020204" pitchFamily="34" charset="-127"/>
              <a:ea typeface="에스코어 드림 8 Heavy" panose="020B0903030302020204" pitchFamily="34" charset="-127"/>
            </a:endParaRPr>
          </a:p>
        </p:txBody>
      </p:sp>
      <p:sp>
        <p:nvSpPr>
          <p:cNvPr id="15" name="TextBox 14">
            <a:extLst>
              <a:ext uri="{FF2B5EF4-FFF2-40B4-BE49-F238E27FC236}">
                <a16:creationId xmlns:a16="http://schemas.microsoft.com/office/drawing/2014/main" id="{F44EED23-6018-465B-8A28-79F3063AE7A5}"/>
              </a:ext>
            </a:extLst>
          </p:cNvPr>
          <p:cNvSpPr txBox="1"/>
          <p:nvPr/>
        </p:nvSpPr>
        <p:spPr>
          <a:xfrm>
            <a:off x="7286110" y="4066959"/>
            <a:ext cx="1210588" cy="261610"/>
          </a:xfrm>
          <a:prstGeom prst="rect">
            <a:avLst/>
          </a:prstGeom>
          <a:noFill/>
        </p:spPr>
        <p:txBody>
          <a:bodyPr wrap="none" rtlCol="0">
            <a:spAutoFit/>
          </a:bodyPr>
          <a:lstStyle/>
          <a:p>
            <a:r>
              <a:rPr lang="en-CA" altLang="ko-KR" sz="1100" dirty="0">
                <a:latin typeface="에스코어 드림 8 Heavy" panose="020B0903030302020204" pitchFamily="34" charset="-127"/>
                <a:ea typeface="에스코어 드림 8 Heavy" panose="020B0903030302020204" pitchFamily="34" charset="-127"/>
              </a:rPr>
              <a:t>4. </a:t>
            </a:r>
            <a:r>
              <a:rPr lang="ko-KR" altLang="en-US" sz="1100" dirty="0">
                <a:latin typeface="에스코어 드림 8 Heavy" panose="020B0903030302020204" pitchFamily="34" charset="-127"/>
                <a:ea typeface="에스코어 드림 8 Heavy" panose="020B0903030302020204" pitchFamily="34" charset="-127"/>
              </a:rPr>
              <a:t>프로젝트</a:t>
            </a:r>
            <a:r>
              <a:rPr lang="en-CA" sz="1100" dirty="0">
                <a:latin typeface="에스코어 드림 8 Heavy" panose="020B0903030302020204" pitchFamily="34" charset="-127"/>
                <a:ea typeface="에스코어 드림 8 Heavy" panose="020B0903030302020204" pitchFamily="34" charset="-127"/>
              </a:rPr>
              <a:t> </a:t>
            </a:r>
            <a:r>
              <a:rPr lang="ko-KR" altLang="en-US" sz="1100" dirty="0">
                <a:latin typeface="에스코어 드림 8 Heavy" panose="020B0903030302020204" pitchFamily="34" charset="-127"/>
                <a:ea typeface="에스코어 드림 8 Heavy" panose="020B0903030302020204" pitchFamily="34" charset="-127"/>
              </a:rPr>
              <a:t>결과</a:t>
            </a:r>
            <a:endParaRPr lang="en-CA" sz="1100" dirty="0">
              <a:latin typeface="에스코어 드림 8 Heavy" panose="020B0903030302020204" pitchFamily="34" charset="-127"/>
              <a:ea typeface="에스코어 드림 8 Heavy" panose="020B0903030302020204" pitchFamily="34" charset="-127"/>
            </a:endParaRPr>
          </a:p>
        </p:txBody>
      </p:sp>
      <p:sp>
        <p:nvSpPr>
          <p:cNvPr id="16" name="TextBox 15">
            <a:extLst>
              <a:ext uri="{FF2B5EF4-FFF2-40B4-BE49-F238E27FC236}">
                <a16:creationId xmlns:a16="http://schemas.microsoft.com/office/drawing/2014/main" id="{1B239354-B452-468A-BABD-098A25601393}"/>
              </a:ext>
            </a:extLst>
          </p:cNvPr>
          <p:cNvSpPr txBox="1"/>
          <p:nvPr/>
        </p:nvSpPr>
        <p:spPr>
          <a:xfrm>
            <a:off x="8512140" y="2343571"/>
            <a:ext cx="1210588" cy="261610"/>
          </a:xfrm>
          <a:prstGeom prst="rect">
            <a:avLst/>
          </a:prstGeom>
          <a:noFill/>
        </p:spPr>
        <p:txBody>
          <a:bodyPr wrap="none" rtlCol="0">
            <a:spAutoFit/>
          </a:bodyPr>
          <a:lstStyle/>
          <a:p>
            <a:r>
              <a:rPr lang="en-CA" altLang="ko-KR" sz="1100" dirty="0">
                <a:latin typeface="에스코어 드림 8 Heavy" panose="020B0903030302020204" pitchFamily="34" charset="-127"/>
                <a:ea typeface="에스코어 드림 8 Heavy" panose="020B0903030302020204" pitchFamily="34" charset="-127"/>
              </a:rPr>
              <a:t>5. </a:t>
            </a:r>
            <a:r>
              <a:rPr lang="ko-KR" altLang="en-US" sz="1100" dirty="0">
                <a:latin typeface="에스코어 드림 8 Heavy" panose="020B0903030302020204" pitchFamily="34" charset="-127"/>
                <a:ea typeface="에스코어 드림 8 Heavy" panose="020B0903030302020204" pitchFamily="34" charset="-127"/>
              </a:rPr>
              <a:t>프로젝트 평가</a:t>
            </a:r>
            <a:endParaRPr lang="en-CA" sz="1100" dirty="0">
              <a:latin typeface="에스코어 드림 8 Heavy" panose="020B0903030302020204" pitchFamily="34" charset="-127"/>
              <a:ea typeface="에스코어 드림 8 Heavy" panose="020B0903030302020204" pitchFamily="34" charset="-127"/>
            </a:endParaRPr>
          </a:p>
        </p:txBody>
      </p:sp>
      <p:sp>
        <p:nvSpPr>
          <p:cNvPr id="17" name="TextBox 16">
            <a:extLst>
              <a:ext uri="{FF2B5EF4-FFF2-40B4-BE49-F238E27FC236}">
                <a16:creationId xmlns:a16="http://schemas.microsoft.com/office/drawing/2014/main" id="{1DD3B336-6DB6-45B5-B64B-D89D1B4259C4}"/>
              </a:ext>
            </a:extLst>
          </p:cNvPr>
          <p:cNvSpPr txBox="1"/>
          <p:nvPr/>
        </p:nvSpPr>
        <p:spPr>
          <a:xfrm>
            <a:off x="991104" y="2671725"/>
            <a:ext cx="838691" cy="553998"/>
          </a:xfrm>
          <a:prstGeom prst="rect">
            <a:avLst/>
          </a:prstGeom>
          <a:noFill/>
        </p:spPr>
        <p:txBody>
          <a:bodyPr wrap="none" rtlCol="0">
            <a:spAutoFit/>
          </a:bodyPr>
          <a:lstStyle/>
          <a:p>
            <a:r>
              <a:rPr lang="ko-KR" altLang="en-US" sz="1000" dirty="0">
                <a:latin typeface="에스코어 드림 4 Regular" panose="020B0503030302020204" pitchFamily="34" charset="-127"/>
                <a:ea typeface="에스코어 드림 4 Regular" panose="020B0503030302020204" pitchFamily="34" charset="-127"/>
              </a:rPr>
              <a:t>선정 배경</a:t>
            </a:r>
            <a:endParaRPr lang="en-CA" altLang="ko-KR" sz="1000" dirty="0">
              <a:latin typeface="에스코어 드림 4 Regular" panose="020B0503030302020204" pitchFamily="34" charset="-127"/>
              <a:ea typeface="에스코어 드림 4 Regular" panose="020B0503030302020204" pitchFamily="34" charset="-127"/>
            </a:endParaRPr>
          </a:p>
          <a:p>
            <a:r>
              <a:rPr lang="ko-KR" altLang="en-US" sz="1000" dirty="0">
                <a:latin typeface="에스코어 드림 4 Regular" panose="020B0503030302020204" pitchFamily="34" charset="-127"/>
                <a:ea typeface="에스코어 드림 4 Regular" panose="020B0503030302020204" pitchFamily="34" charset="-127"/>
              </a:rPr>
              <a:t>서비스 가치</a:t>
            </a:r>
            <a:endParaRPr lang="en-CA" altLang="ko-KR" sz="1000" dirty="0">
              <a:latin typeface="에스코어 드림 4 Regular" panose="020B0503030302020204" pitchFamily="34" charset="-127"/>
              <a:ea typeface="에스코어 드림 4 Regular" panose="020B0503030302020204" pitchFamily="34" charset="-127"/>
            </a:endParaRPr>
          </a:p>
          <a:p>
            <a:r>
              <a:rPr lang="ko-KR" altLang="en-US" sz="1000" dirty="0">
                <a:latin typeface="에스코어 드림 4 Regular" panose="020B0503030302020204" pitchFamily="34" charset="-127"/>
                <a:ea typeface="에스코어 드림 4 Regular" panose="020B0503030302020204" pitchFamily="34" charset="-127"/>
              </a:rPr>
              <a:t>기술 리뷰</a:t>
            </a:r>
            <a:endParaRPr lang="en-CA" altLang="ko-KR" sz="1000" dirty="0">
              <a:latin typeface="에스코어 드림 4 Regular" panose="020B0503030302020204" pitchFamily="34" charset="-127"/>
              <a:ea typeface="에스코어 드림 4 Regular" panose="020B0503030302020204" pitchFamily="34" charset="-127"/>
            </a:endParaRPr>
          </a:p>
        </p:txBody>
      </p:sp>
      <p:cxnSp>
        <p:nvCxnSpPr>
          <p:cNvPr id="19" name="Straight Connector 18">
            <a:extLst>
              <a:ext uri="{FF2B5EF4-FFF2-40B4-BE49-F238E27FC236}">
                <a16:creationId xmlns:a16="http://schemas.microsoft.com/office/drawing/2014/main" id="{8E97AD5F-42A8-4936-A709-C2817C2594A2}"/>
              </a:ext>
            </a:extLst>
          </p:cNvPr>
          <p:cNvCxnSpPr>
            <a:cxnSpLocks/>
          </p:cNvCxnSpPr>
          <p:nvPr/>
        </p:nvCxnSpPr>
        <p:spPr>
          <a:xfrm flipV="1">
            <a:off x="671122" y="2622345"/>
            <a:ext cx="259250" cy="919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60414E-098A-416E-9B0A-28AB94E63BA7}"/>
              </a:ext>
            </a:extLst>
          </p:cNvPr>
          <p:cNvCxnSpPr>
            <a:cxnSpLocks/>
          </p:cNvCxnSpPr>
          <p:nvPr/>
        </p:nvCxnSpPr>
        <p:spPr>
          <a:xfrm>
            <a:off x="930372" y="2626229"/>
            <a:ext cx="9739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946338-8610-4EF1-8F42-A10F93FA225A}"/>
              </a:ext>
            </a:extLst>
          </p:cNvPr>
          <p:cNvCxnSpPr>
            <a:cxnSpLocks/>
          </p:cNvCxnSpPr>
          <p:nvPr/>
        </p:nvCxnSpPr>
        <p:spPr>
          <a:xfrm flipH="1" flipV="1">
            <a:off x="2766971" y="3496657"/>
            <a:ext cx="183160" cy="8354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0C0400-73B8-4E58-BFEC-11F8072E3DCA}"/>
              </a:ext>
            </a:extLst>
          </p:cNvPr>
          <p:cNvCxnSpPr>
            <a:cxnSpLocks/>
          </p:cNvCxnSpPr>
          <p:nvPr/>
        </p:nvCxnSpPr>
        <p:spPr>
          <a:xfrm>
            <a:off x="2950131" y="4332063"/>
            <a:ext cx="10933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997254A-3BAE-4723-AF4B-614F1C2157C8}"/>
              </a:ext>
            </a:extLst>
          </p:cNvPr>
          <p:cNvSpPr txBox="1"/>
          <p:nvPr/>
        </p:nvSpPr>
        <p:spPr>
          <a:xfrm>
            <a:off x="3139182" y="4392757"/>
            <a:ext cx="838691" cy="553998"/>
          </a:xfrm>
          <a:prstGeom prst="rect">
            <a:avLst/>
          </a:prstGeom>
          <a:noFill/>
        </p:spPr>
        <p:txBody>
          <a:bodyPr wrap="none" rtlCol="0">
            <a:spAutoFit/>
          </a:bodyPr>
          <a:lstStyle/>
          <a:p>
            <a:r>
              <a:rPr lang="ko-KR" altLang="en-US" sz="1000" dirty="0">
                <a:latin typeface="에스코어 드림 4 Regular" panose="020B0503030302020204" pitchFamily="34" charset="-127"/>
                <a:ea typeface="에스코어 드림 4 Regular" panose="020B0503030302020204" pitchFamily="34" charset="-127"/>
              </a:rPr>
              <a:t>시스템 구조</a:t>
            </a:r>
            <a:endParaRPr lang="en-CA" altLang="ko-KR" sz="1000" dirty="0">
              <a:latin typeface="에스코어 드림 4 Regular" panose="020B0503030302020204" pitchFamily="34" charset="-127"/>
              <a:ea typeface="에스코어 드림 4 Regular" panose="020B0503030302020204" pitchFamily="34" charset="-127"/>
            </a:endParaRPr>
          </a:p>
          <a:p>
            <a:r>
              <a:rPr lang="ko-KR" altLang="en-US" sz="1000" dirty="0">
                <a:latin typeface="에스코어 드림 4 Regular" panose="020B0503030302020204" pitchFamily="34" charset="-127"/>
                <a:ea typeface="에스코어 드림 4 Regular" panose="020B0503030302020204" pitchFamily="34" charset="-127"/>
              </a:rPr>
              <a:t>개발 환경</a:t>
            </a:r>
            <a:endParaRPr lang="en-CA" altLang="ko-KR" sz="1000" dirty="0">
              <a:latin typeface="에스코어 드림 4 Regular" panose="020B0503030302020204" pitchFamily="34" charset="-127"/>
              <a:ea typeface="에스코어 드림 4 Regular" panose="020B0503030302020204" pitchFamily="34" charset="-127"/>
            </a:endParaRPr>
          </a:p>
          <a:p>
            <a:r>
              <a:rPr lang="ko-KR" altLang="en-US" sz="1000" dirty="0">
                <a:latin typeface="에스코어 드림 4 Regular" panose="020B0503030302020204" pitchFamily="34" charset="-127"/>
                <a:ea typeface="에스코어 드림 4 Regular" panose="020B0503030302020204" pitchFamily="34" charset="-127"/>
              </a:rPr>
              <a:t>역할 분담</a:t>
            </a:r>
            <a:endParaRPr lang="en-CA" altLang="ko-KR" sz="1000" dirty="0">
              <a:latin typeface="에스코어 드림 4 Regular" panose="020B0503030302020204" pitchFamily="34" charset="-127"/>
              <a:ea typeface="에스코어 드림 4 Regular" panose="020B0503030302020204" pitchFamily="34" charset="-127"/>
            </a:endParaRPr>
          </a:p>
        </p:txBody>
      </p:sp>
      <p:cxnSp>
        <p:nvCxnSpPr>
          <p:cNvPr id="32" name="Straight Connector 31">
            <a:extLst>
              <a:ext uri="{FF2B5EF4-FFF2-40B4-BE49-F238E27FC236}">
                <a16:creationId xmlns:a16="http://schemas.microsoft.com/office/drawing/2014/main" id="{B04ACAAD-96D8-4C64-9665-58559FF4C776}"/>
              </a:ext>
            </a:extLst>
          </p:cNvPr>
          <p:cNvCxnSpPr>
            <a:cxnSpLocks/>
          </p:cNvCxnSpPr>
          <p:nvPr/>
        </p:nvCxnSpPr>
        <p:spPr>
          <a:xfrm flipV="1">
            <a:off x="4933534" y="2605181"/>
            <a:ext cx="259250" cy="919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086D77-058A-4095-A1CC-F3747BA82FB6}"/>
              </a:ext>
            </a:extLst>
          </p:cNvPr>
          <p:cNvCxnSpPr>
            <a:cxnSpLocks/>
          </p:cNvCxnSpPr>
          <p:nvPr/>
        </p:nvCxnSpPr>
        <p:spPr>
          <a:xfrm>
            <a:off x="5192784" y="2600676"/>
            <a:ext cx="9739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4811821-C12C-45A6-8369-64ED3FDF3F52}"/>
              </a:ext>
            </a:extLst>
          </p:cNvPr>
          <p:cNvSpPr txBox="1"/>
          <p:nvPr/>
        </p:nvSpPr>
        <p:spPr>
          <a:xfrm>
            <a:off x="5341744" y="2671725"/>
            <a:ext cx="1245854" cy="400110"/>
          </a:xfrm>
          <a:prstGeom prst="rect">
            <a:avLst/>
          </a:prstGeom>
          <a:noFill/>
        </p:spPr>
        <p:txBody>
          <a:bodyPr wrap="none" rtlCol="0">
            <a:spAutoFit/>
          </a:bodyPr>
          <a:lstStyle/>
          <a:p>
            <a:r>
              <a:rPr lang="en-CA" altLang="ko-KR" sz="1000" dirty="0">
                <a:latin typeface="에스코어 드림 4 Regular" panose="020B0503030302020204" pitchFamily="34" charset="-127"/>
                <a:ea typeface="에스코어 드림 4 Regular" panose="020B0503030302020204" pitchFamily="34" charset="-127"/>
              </a:rPr>
              <a:t>WBS</a:t>
            </a:r>
          </a:p>
          <a:p>
            <a:r>
              <a:rPr lang="ko-KR" altLang="en-US" sz="1000" dirty="0">
                <a:latin typeface="에스코어 드림 4 Regular" panose="020B0503030302020204" pitchFamily="34" charset="-127"/>
                <a:ea typeface="에스코어 드림 4 Regular" panose="020B0503030302020204" pitchFamily="34" charset="-127"/>
              </a:rPr>
              <a:t>프로젝트 수행 내용</a:t>
            </a:r>
            <a:endParaRPr lang="en-CA" altLang="ko-KR" sz="1000" dirty="0">
              <a:latin typeface="에스코어 드림 4 Regular" panose="020B0503030302020204" pitchFamily="34" charset="-127"/>
              <a:ea typeface="에스코어 드림 4 Regular" panose="020B0503030302020204" pitchFamily="34" charset="-127"/>
            </a:endParaRPr>
          </a:p>
        </p:txBody>
      </p:sp>
      <p:cxnSp>
        <p:nvCxnSpPr>
          <p:cNvPr id="36" name="Straight Connector 35">
            <a:extLst>
              <a:ext uri="{FF2B5EF4-FFF2-40B4-BE49-F238E27FC236}">
                <a16:creationId xmlns:a16="http://schemas.microsoft.com/office/drawing/2014/main" id="{3B6AF41A-EA03-4945-9A3F-2980BF0AD47C}"/>
              </a:ext>
            </a:extLst>
          </p:cNvPr>
          <p:cNvCxnSpPr>
            <a:cxnSpLocks/>
          </p:cNvCxnSpPr>
          <p:nvPr/>
        </p:nvCxnSpPr>
        <p:spPr>
          <a:xfrm flipH="1" flipV="1">
            <a:off x="7109779" y="3484651"/>
            <a:ext cx="183160" cy="8354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D17D38-6D89-47F9-B45E-1734B027E9EA}"/>
              </a:ext>
            </a:extLst>
          </p:cNvPr>
          <p:cNvCxnSpPr>
            <a:cxnSpLocks/>
          </p:cNvCxnSpPr>
          <p:nvPr/>
        </p:nvCxnSpPr>
        <p:spPr>
          <a:xfrm>
            <a:off x="7292939" y="4320057"/>
            <a:ext cx="10933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902BCBB-079E-496D-8978-C1564AD88FBE}"/>
              </a:ext>
            </a:extLst>
          </p:cNvPr>
          <p:cNvSpPr txBox="1"/>
          <p:nvPr/>
        </p:nvSpPr>
        <p:spPr>
          <a:xfrm>
            <a:off x="7473601" y="4392757"/>
            <a:ext cx="715260" cy="400110"/>
          </a:xfrm>
          <a:prstGeom prst="rect">
            <a:avLst/>
          </a:prstGeom>
          <a:noFill/>
        </p:spPr>
        <p:txBody>
          <a:bodyPr wrap="none" rtlCol="0">
            <a:spAutoFit/>
          </a:bodyPr>
          <a:lstStyle/>
          <a:p>
            <a:r>
              <a:rPr lang="ko-KR" altLang="en-US" sz="1000" dirty="0">
                <a:latin typeface="에스코어 드림 4 Regular" panose="020B0503030302020204" pitchFamily="34" charset="-127"/>
                <a:ea typeface="에스코어 드림 4 Regular" panose="020B0503030302020204" pitchFamily="34" charset="-127"/>
              </a:rPr>
              <a:t>기대</a:t>
            </a:r>
            <a:r>
              <a:rPr lang="en-CA" altLang="ko-KR" sz="1000" dirty="0">
                <a:latin typeface="에스코어 드림 4 Regular" panose="020B0503030302020204" pitchFamily="34" charset="-127"/>
                <a:ea typeface="에스코어 드림 4 Regular" panose="020B0503030302020204" pitchFamily="34" charset="-127"/>
              </a:rPr>
              <a:t> </a:t>
            </a:r>
            <a:r>
              <a:rPr lang="ko-KR" altLang="en-US" sz="1000" dirty="0">
                <a:latin typeface="에스코어 드림 4 Regular" panose="020B0503030302020204" pitchFamily="34" charset="-127"/>
                <a:ea typeface="에스코어 드림 4 Regular" panose="020B0503030302020204" pitchFamily="34" charset="-127"/>
              </a:rPr>
              <a:t>효과</a:t>
            </a:r>
            <a:endParaRPr lang="en-CA" altLang="ko-KR" sz="1000" dirty="0">
              <a:latin typeface="에스코어 드림 4 Regular" panose="020B0503030302020204" pitchFamily="34" charset="-127"/>
              <a:ea typeface="에스코어 드림 4 Regular" panose="020B0503030302020204" pitchFamily="34" charset="-127"/>
            </a:endParaRPr>
          </a:p>
          <a:p>
            <a:r>
              <a:rPr lang="ko-KR" altLang="en-US" sz="1000" dirty="0">
                <a:latin typeface="에스코어 드림 4 Regular" panose="020B0503030302020204" pitchFamily="34" charset="-127"/>
                <a:ea typeface="에스코어 드림 4 Regular" panose="020B0503030302020204" pitchFamily="34" charset="-127"/>
              </a:rPr>
              <a:t>시연</a:t>
            </a:r>
            <a:endParaRPr lang="en-CA" altLang="ko-KR" sz="1000" dirty="0">
              <a:latin typeface="에스코어 드림 4 Regular" panose="020B0503030302020204" pitchFamily="34" charset="-127"/>
              <a:ea typeface="에스코어 드림 4 Regular" panose="020B0503030302020204" pitchFamily="34" charset="-127"/>
            </a:endParaRPr>
          </a:p>
        </p:txBody>
      </p:sp>
      <p:cxnSp>
        <p:nvCxnSpPr>
          <p:cNvPr id="42" name="Straight Connector 41">
            <a:extLst>
              <a:ext uri="{FF2B5EF4-FFF2-40B4-BE49-F238E27FC236}">
                <a16:creationId xmlns:a16="http://schemas.microsoft.com/office/drawing/2014/main" id="{5A64EDFB-2633-4C92-8689-AAFF1A220F78}"/>
              </a:ext>
            </a:extLst>
          </p:cNvPr>
          <p:cNvCxnSpPr>
            <a:cxnSpLocks/>
            <a:stCxn id="11" idx="0"/>
          </p:cNvCxnSpPr>
          <p:nvPr/>
        </p:nvCxnSpPr>
        <p:spPr>
          <a:xfrm flipV="1">
            <a:off x="9170215" y="2617840"/>
            <a:ext cx="0" cy="827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B8B437C-A435-41A7-80C2-9BDD452B63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160" r="35385" b="24509"/>
          <a:stretch/>
        </p:blipFill>
        <p:spPr bwMode="auto">
          <a:xfrm>
            <a:off x="1832115" y="513997"/>
            <a:ext cx="2856412" cy="605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F28F31-AE3E-45B9-A558-605129E8B680}"/>
              </a:ext>
            </a:extLst>
          </p:cNvPr>
          <p:cNvSpPr txBox="1"/>
          <p:nvPr/>
        </p:nvSpPr>
        <p:spPr>
          <a:xfrm>
            <a:off x="399914" y="431634"/>
            <a:ext cx="1222964" cy="646331"/>
          </a:xfrm>
          <a:prstGeom prst="rect">
            <a:avLst/>
          </a:prstGeom>
          <a:noFill/>
        </p:spPr>
        <p:txBody>
          <a:bodyPr wrap="none" rtlCol="0">
            <a:spAutoFit/>
          </a:bodyPr>
          <a:lstStyle/>
          <a:p>
            <a:r>
              <a:rPr lang="en-CA" sz="3600" dirty="0">
                <a:solidFill>
                  <a:srgbClr val="FFEEB3"/>
                </a:solidFill>
                <a:latin typeface="Calibri" panose="020F0502020204030204" pitchFamily="34" charset="0"/>
                <a:cs typeface="Calibri" panose="020F0502020204030204" pitchFamily="34" charset="0"/>
              </a:rPr>
              <a:t>E.O.D</a:t>
            </a:r>
          </a:p>
        </p:txBody>
      </p:sp>
      <p:pic>
        <p:nvPicPr>
          <p:cNvPr id="8" name="Picture 2">
            <a:extLst>
              <a:ext uri="{FF2B5EF4-FFF2-40B4-BE49-F238E27FC236}">
                <a16:creationId xmlns:a16="http://schemas.microsoft.com/office/drawing/2014/main" id="{CC806B34-FA40-45AA-B79D-6FB91696FE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615" t="27303" r="16035" b="48945"/>
          <a:stretch/>
        </p:blipFill>
        <p:spPr bwMode="auto">
          <a:xfrm>
            <a:off x="1605693" y="452300"/>
            <a:ext cx="876250" cy="60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756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631992-1972-4251-995D-683F7FBF0278}"/>
              </a:ext>
            </a:extLst>
          </p:cNvPr>
          <p:cNvSpPr/>
          <p:nvPr/>
        </p:nvSpPr>
        <p:spPr>
          <a:xfrm>
            <a:off x="335560" y="1879134"/>
            <a:ext cx="9253057" cy="4808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F4033C08-6A5A-4BD4-B895-BAEC7322332C}"/>
              </a:ext>
            </a:extLst>
          </p:cNvPr>
          <p:cNvSpPr txBox="1"/>
          <p:nvPr/>
        </p:nvSpPr>
        <p:spPr>
          <a:xfrm>
            <a:off x="207882" y="355327"/>
            <a:ext cx="930063"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선정 배경</a:t>
            </a:r>
            <a:endParaRPr lang="en-CA" sz="1400" dirty="0">
              <a:latin typeface="에스코어 드림 4 Regular" panose="020B0503030302020204" pitchFamily="34" charset="-127"/>
              <a:ea typeface="에스코어 드림 4 Regular" panose="020B0503030302020204" pitchFamily="34" charset="-127"/>
            </a:endParaRPr>
          </a:p>
        </p:txBody>
      </p:sp>
      <p:sp>
        <p:nvSpPr>
          <p:cNvPr id="12" name="TextBox 11">
            <a:extLst>
              <a:ext uri="{FF2B5EF4-FFF2-40B4-BE49-F238E27FC236}">
                <a16:creationId xmlns:a16="http://schemas.microsoft.com/office/drawing/2014/main" id="{BE13DCDA-90D3-4389-B06B-9359179F714B}"/>
              </a:ext>
            </a:extLst>
          </p:cNvPr>
          <p:cNvSpPr txBox="1"/>
          <p:nvPr/>
        </p:nvSpPr>
        <p:spPr>
          <a:xfrm>
            <a:off x="191104" y="906696"/>
            <a:ext cx="8507457" cy="523220"/>
          </a:xfrm>
          <a:prstGeom prst="rect">
            <a:avLst/>
          </a:prstGeom>
          <a:noFill/>
        </p:spPr>
        <p:txBody>
          <a:bodyPr wrap="none" rtlCol="0">
            <a:spAutoFit/>
          </a:bodyPr>
          <a:lstStyle/>
          <a:p>
            <a:r>
              <a:rPr lang="ko-KR" altLang="en-US" sz="2800" dirty="0">
                <a:latin typeface="에스코어 드림 8 Heavy" panose="020B0903030302020204" pitchFamily="34" charset="-127"/>
                <a:ea typeface="에스코어 드림 8 Heavy" panose="020B0903030302020204" pitchFamily="34" charset="-127"/>
              </a:rPr>
              <a:t>비밀번호 </a:t>
            </a:r>
            <a:r>
              <a:rPr lang="ko-KR" altLang="en-US" sz="2800" dirty="0" err="1">
                <a:latin typeface="에스코어 드림 8 Heavy" panose="020B0903030302020204" pitchFamily="34" charset="-127"/>
                <a:ea typeface="에스코어 드림 8 Heavy" panose="020B0903030302020204" pitchFamily="34" charset="-127"/>
              </a:rPr>
              <a:t>입력식</a:t>
            </a:r>
            <a:r>
              <a:rPr lang="ko-KR" altLang="en-US" sz="2800" dirty="0">
                <a:latin typeface="에스코어 드림 8 Heavy" panose="020B0903030302020204" pitchFamily="34" charset="-127"/>
                <a:ea typeface="에스코어 드림 8 Heavy" panose="020B0903030302020204" pitchFamily="34" charset="-127"/>
              </a:rPr>
              <a:t> 출입 시스템은 더 이상 안전하지 않다</a:t>
            </a:r>
            <a:endParaRPr lang="en-CA" sz="2800" dirty="0">
              <a:latin typeface="에스코어 드림 8 Heavy" panose="020B0903030302020204" pitchFamily="34" charset="-127"/>
              <a:ea typeface="에스코어 드림 8 Heavy" panose="020B0903030302020204" pitchFamily="34" charset="-127"/>
            </a:endParaRPr>
          </a:p>
        </p:txBody>
      </p:sp>
      <p:sp>
        <p:nvSpPr>
          <p:cNvPr id="17" name="TextBox 16">
            <a:extLst>
              <a:ext uri="{FF2B5EF4-FFF2-40B4-BE49-F238E27FC236}">
                <a16:creationId xmlns:a16="http://schemas.microsoft.com/office/drawing/2014/main" id="{1DD3B336-6DB6-45B5-B64B-D89D1B4259C4}"/>
              </a:ext>
            </a:extLst>
          </p:cNvPr>
          <p:cNvSpPr txBox="1"/>
          <p:nvPr/>
        </p:nvSpPr>
        <p:spPr>
          <a:xfrm>
            <a:off x="207882" y="1426191"/>
            <a:ext cx="6634342" cy="307777"/>
          </a:xfrm>
          <a:prstGeom prst="rect">
            <a:avLst/>
          </a:prstGeom>
          <a:noFill/>
        </p:spPr>
        <p:txBody>
          <a:bodyPr wrap="squar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비밀번호 관리 취약으로 인한 공동주택 주거침입 </a:t>
            </a:r>
            <a:r>
              <a:rPr lang="en-CA" altLang="ko-KR" sz="1400" dirty="0">
                <a:latin typeface="에스코어 드림 4 Regular" panose="020B0503030302020204" pitchFamily="34" charset="-127"/>
                <a:ea typeface="에스코어 드림 4 Regular" panose="020B0503030302020204" pitchFamily="34" charset="-127"/>
              </a:rPr>
              <a:t>4</a:t>
            </a:r>
            <a:r>
              <a:rPr lang="ko-KR" altLang="en-US" sz="1400" dirty="0">
                <a:latin typeface="에스코어 드림 4 Regular" panose="020B0503030302020204" pitchFamily="34" charset="-127"/>
                <a:ea typeface="에스코어 드림 4 Regular" panose="020B0503030302020204" pitchFamily="34" charset="-127"/>
              </a:rPr>
              <a:t>년 새</a:t>
            </a:r>
            <a:r>
              <a:rPr lang="en-CA" altLang="ko-KR" sz="1400" dirty="0">
                <a:latin typeface="에스코어 드림 4 Regular" panose="020B0503030302020204" pitchFamily="34" charset="-127"/>
                <a:ea typeface="에스코어 드림 4 Regular" panose="020B0503030302020204" pitchFamily="34" charset="-127"/>
              </a:rPr>
              <a:t> 7.7% </a:t>
            </a:r>
            <a:r>
              <a:rPr lang="ko-KR" altLang="en-US" sz="1400" dirty="0">
                <a:latin typeface="에스코어 드림 4 Regular" panose="020B0503030302020204" pitchFamily="34" charset="-127"/>
                <a:ea typeface="에스코어 드림 4 Regular" panose="020B0503030302020204" pitchFamily="34" charset="-127"/>
              </a:rPr>
              <a:t>증가</a:t>
            </a:r>
            <a:endParaRPr lang="en-CA" altLang="ko-KR" sz="1400" dirty="0">
              <a:latin typeface="에스코어 드림 4 Regular" panose="020B0503030302020204" pitchFamily="34" charset="-127"/>
              <a:ea typeface="에스코어 드림 4 Regular" panose="020B0503030302020204" pitchFamily="34" charset="-127"/>
            </a:endParaRPr>
          </a:p>
        </p:txBody>
      </p:sp>
      <p:pic>
        <p:nvPicPr>
          <p:cNvPr id="29" name="Google Shape;140;p4">
            <a:extLst>
              <a:ext uri="{FF2B5EF4-FFF2-40B4-BE49-F238E27FC236}">
                <a16:creationId xmlns:a16="http://schemas.microsoft.com/office/drawing/2014/main" id="{AC40784F-B42B-47AF-8BA7-71EFF532243C}"/>
              </a:ext>
            </a:extLst>
          </p:cNvPr>
          <p:cNvPicPr preferRelativeResize="0">
            <a:picLocks/>
          </p:cNvPicPr>
          <p:nvPr/>
        </p:nvPicPr>
        <p:blipFill rotWithShape="1">
          <a:blip r:embed="rId2">
            <a:alphaModFix/>
          </a:blip>
          <a:srcRect/>
          <a:stretch/>
        </p:blipFill>
        <p:spPr>
          <a:xfrm>
            <a:off x="815850" y="2094632"/>
            <a:ext cx="4444336" cy="3742296"/>
          </a:xfrm>
          <a:prstGeom prst="rect">
            <a:avLst/>
          </a:prstGeom>
          <a:noFill/>
          <a:ln>
            <a:noFill/>
          </a:ln>
        </p:spPr>
      </p:pic>
      <p:grpSp>
        <p:nvGrpSpPr>
          <p:cNvPr id="2" name="Group 1">
            <a:extLst>
              <a:ext uri="{FF2B5EF4-FFF2-40B4-BE49-F238E27FC236}">
                <a16:creationId xmlns:a16="http://schemas.microsoft.com/office/drawing/2014/main" id="{1E65C23D-8473-4DC8-B47A-4C5D0B347FC9}"/>
              </a:ext>
            </a:extLst>
          </p:cNvPr>
          <p:cNvGrpSpPr/>
          <p:nvPr/>
        </p:nvGrpSpPr>
        <p:grpSpPr>
          <a:xfrm>
            <a:off x="5023891" y="2892995"/>
            <a:ext cx="4078163" cy="3441188"/>
            <a:chOff x="3961831" y="2034933"/>
            <a:chExt cx="3619886" cy="3441188"/>
          </a:xfrm>
        </p:grpSpPr>
        <p:pic>
          <p:nvPicPr>
            <p:cNvPr id="34" name="Google Shape;141;p4">
              <a:extLst>
                <a:ext uri="{FF2B5EF4-FFF2-40B4-BE49-F238E27FC236}">
                  <a16:creationId xmlns:a16="http://schemas.microsoft.com/office/drawing/2014/main" id="{545ED384-B1BB-46EA-9247-617BD678DE52}"/>
                </a:ext>
              </a:extLst>
            </p:cNvPr>
            <p:cNvPicPr preferRelativeResize="0"/>
            <p:nvPr/>
          </p:nvPicPr>
          <p:blipFill rotWithShape="1">
            <a:blip r:embed="rId3">
              <a:alphaModFix/>
            </a:blip>
            <a:srcRect/>
            <a:stretch/>
          </p:blipFill>
          <p:spPr>
            <a:xfrm>
              <a:off x="3961831" y="2034933"/>
              <a:ext cx="3619886" cy="3441188"/>
            </a:xfrm>
            <a:prstGeom prst="rect">
              <a:avLst/>
            </a:prstGeom>
            <a:noFill/>
            <a:ln>
              <a:noFill/>
            </a:ln>
          </p:spPr>
        </p:pic>
        <p:pic>
          <p:nvPicPr>
            <p:cNvPr id="31" name="Google Shape;142;p4">
              <a:extLst>
                <a:ext uri="{FF2B5EF4-FFF2-40B4-BE49-F238E27FC236}">
                  <a16:creationId xmlns:a16="http://schemas.microsoft.com/office/drawing/2014/main" id="{8F7DEF28-7753-4BC6-9EBB-22291053DBE8}"/>
                </a:ext>
              </a:extLst>
            </p:cNvPr>
            <p:cNvPicPr preferRelativeResize="0"/>
            <p:nvPr/>
          </p:nvPicPr>
          <p:blipFill rotWithShape="1">
            <a:blip r:embed="rId4">
              <a:alphaModFix/>
            </a:blip>
            <a:srcRect/>
            <a:stretch/>
          </p:blipFill>
          <p:spPr>
            <a:xfrm>
              <a:off x="3961831" y="2930809"/>
              <a:ext cx="3619886" cy="2545312"/>
            </a:xfrm>
            <a:prstGeom prst="rect">
              <a:avLst/>
            </a:prstGeom>
            <a:noFill/>
            <a:ln>
              <a:noFill/>
            </a:ln>
          </p:spPr>
        </p:pic>
      </p:gr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2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631992-1972-4251-995D-683F7FBF0278}"/>
              </a:ext>
            </a:extLst>
          </p:cNvPr>
          <p:cNvSpPr/>
          <p:nvPr/>
        </p:nvSpPr>
        <p:spPr>
          <a:xfrm>
            <a:off x="335560" y="1878293"/>
            <a:ext cx="9253057" cy="4808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F4033C08-6A5A-4BD4-B895-BAEC7322332C}"/>
              </a:ext>
            </a:extLst>
          </p:cNvPr>
          <p:cNvSpPr txBox="1"/>
          <p:nvPr/>
        </p:nvSpPr>
        <p:spPr>
          <a:xfrm>
            <a:off x="207882" y="355327"/>
            <a:ext cx="930063"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선정 배경</a:t>
            </a:r>
            <a:endParaRPr lang="en-CA" sz="1400" dirty="0">
              <a:latin typeface="에스코어 드림 4 Regular" panose="020B0503030302020204" pitchFamily="34" charset="-127"/>
              <a:ea typeface="에스코어 드림 4 Regular" panose="020B0503030302020204" pitchFamily="34" charset="-127"/>
            </a:endParaRPr>
          </a:p>
        </p:txBody>
      </p:sp>
      <p:sp>
        <p:nvSpPr>
          <p:cNvPr id="12" name="TextBox 11">
            <a:extLst>
              <a:ext uri="{FF2B5EF4-FFF2-40B4-BE49-F238E27FC236}">
                <a16:creationId xmlns:a16="http://schemas.microsoft.com/office/drawing/2014/main" id="{BE13DCDA-90D3-4389-B06B-9359179F714B}"/>
              </a:ext>
            </a:extLst>
          </p:cNvPr>
          <p:cNvSpPr txBox="1"/>
          <p:nvPr/>
        </p:nvSpPr>
        <p:spPr>
          <a:xfrm>
            <a:off x="191104" y="906696"/>
            <a:ext cx="7031092" cy="523220"/>
          </a:xfrm>
          <a:prstGeom prst="rect">
            <a:avLst/>
          </a:prstGeom>
          <a:noFill/>
        </p:spPr>
        <p:txBody>
          <a:bodyPr wrap="none" rtlCol="0">
            <a:spAutoFit/>
          </a:bodyPr>
          <a:lstStyle/>
          <a:p>
            <a:r>
              <a:rPr lang="ko-KR" altLang="en-US" sz="2800" dirty="0">
                <a:latin typeface="에스코어 드림 8 Heavy" panose="020B0903030302020204" pitchFamily="34" charset="-127"/>
                <a:ea typeface="에스코어 드림 8 Heavy" panose="020B0903030302020204" pitchFamily="34" charset="-127"/>
              </a:rPr>
              <a:t>코로나</a:t>
            </a:r>
            <a:r>
              <a:rPr lang="en-CA" altLang="ko-KR" sz="2800" dirty="0">
                <a:latin typeface="에스코어 드림 8 Heavy" panose="020B0903030302020204" pitchFamily="34" charset="-127"/>
                <a:ea typeface="에스코어 드림 8 Heavy" panose="020B0903030302020204" pitchFamily="34" charset="-127"/>
              </a:rPr>
              <a:t>19</a:t>
            </a:r>
            <a:r>
              <a:rPr lang="ko-KR" altLang="en-US" sz="2800" dirty="0">
                <a:latin typeface="에스코어 드림 8 Heavy" panose="020B0903030302020204" pitchFamily="34" charset="-127"/>
                <a:ea typeface="에스코어 드림 8 Heavy" panose="020B0903030302020204" pitchFamily="34" charset="-127"/>
              </a:rPr>
              <a:t>로 인한 비접촉식 서비스 관심 증가</a:t>
            </a:r>
            <a:endParaRPr lang="en-CA" sz="2800" dirty="0">
              <a:latin typeface="에스코어 드림 8 Heavy" panose="020B0903030302020204" pitchFamily="34" charset="-127"/>
              <a:ea typeface="에스코어 드림 8 Heavy" panose="020B0903030302020204" pitchFamily="34" charset="-127"/>
            </a:endParaRPr>
          </a:p>
        </p:txBody>
      </p:sp>
      <p:sp>
        <p:nvSpPr>
          <p:cNvPr id="17" name="TextBox 16">
            <a:extLst>
              <a:ext uri="{FF2B5EF4-FFF2-40B4-BE49-F238E27FC236}">
                <a16:creationId xmlns:a16="http://schemas.microsoft.com/office/drawing/2014/main" id="{1DD3B336-6DB6-45B5-B64B-D89D1B4259C4}"/>
              </a:ext>
            </a:extLst>
          </p:cNvPr>
          <p:cNvSpPr txBox="1"/>
          <p:nvPr/>
        </p:nvSpPr>
        <p:spPr>
          <a:xfrm>
            <a:off x="207882" y="1426191"/>
            <a:ext cx="6634342" cy="307777"/>
          </a:xfrm>
          <a:prstGeom prst="rect">
            <a:avLst/>
          </a:prstGeom>
          <a:noFill/>
        </p:spPr>
        <p:txBody>
          <a:bodyPr wrap="square" rtlCol="0">
            <a:spAutoFit/>
          </a:bodyPr>
          <a:lstStyle/>
          <a:p>
            <a:r>
              <a:rPr lang="ko-KR" altLang="en-US" sz="1400" dirty="0" err="1">
                <a:latin typeface="에스코어 드림 4 Regular" panose="020B0503030302020204" pitchFamily="34" charset="-127"/>
                <a:ea typeface="에스코어 드림 4 Regular" panose="020B0503030302020204" pitchFamily="34" charset="-127"/>
              </a:rPr>
              <a:t>비접촉</a:t>
            </a:r>
            <a:r>
              <a:rPr lang="ko-KR" altLang="en-US" sz="1400" dirty="0">
                <a:latin typeface="에스코어 드림 4 Regular" panose="020B0503030302020204" pitchFamily="34" charset="-127"/>
                <a:ea typeface="에스코어 드림 4 Regular" panose="020B0503030302020204" pitchFamily="34" charset="-127"/>
              </a:rPr>
              <a:t> 엘리베이터</a:t>
            </a:r>
            <a:r>
              <a:rPr lang="en-CA" altLang="ko-KR" sz="1400" dirty="0">
                <a:latin typeface="에스코어 드림 4 Regular" panose="020B0503030302020204" pitchFamily="34" charset="-127"/>
                <a:ea typeface="에스코어 드림 4 Regular" panose="020B0503030302020204" pitchFamily="34" charset="-127"/>
              </a:rPr>
              <a:t>, </a:t>
            </a:r>
            <a:r>
              <a:rPr lang="ko-KR" altLang="en-US" sz="1400" dirty="0">
                <a:latin typeface="에스코어 드림 4 Regular" panose="020B0503030302020204" pitchFamily="34" charset="-127"/>
                <a:ea typeface="에스코어 드림 4 Regular" panose="020B0503030302020204" pitchFamily="34" charset="-127"/>
              </a:rPr>
              <a:t>정수기 등 </a:t>
            </a:r>
            <a:r>
              <a:rPr lang="ko-KR" altLang="en-US" sz="1400" dirty="0" err="1">
                <a:latin typeface="에스코어 드림 4 Regular" panose="020B0503030302020204" pitchFamily="34" charset="-127"/>
                <a:ea typeface="에스코어 드림 4 Regular" panose="020B0503030302020204" pitchFamily="34" charset="-127"/>
              </a:rPr>
              <a:t>언택트</a:t>
            </a:r>
            <a:r>
              <a:rPr lang="ko-KR" altLang="en-US" sz="1400" dirty="0">
                <a:latin typeface="에스코어 드림 4 Regular" panose="020B0503030302020204" pitchFamily="34" charset="-127"/>
                <a:ea typeface="에스코어 드림 4 Regular" panose="020B0503030302020204" pitchFamily="34" charset="-127"/>
              </a:rPr>
              <a:t> 니즈를 반영한 서비스 급증</a:t>
            </a:r>
            <a:endParaRPr lang="en-CA" altLang="ko-KR"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oogle Shape;149;p5">
            <a:extLst>
              <a:ext uri="{FF2B5EF4-FFF2-40B4-BE49-F238E27FC236}">
                <a16:creationId xmlns:a16="http://schemas.microsoft.com/office/drawing/2014/main" id="{4EFA7CDB-4131-4A97-9F87-24B9A1099692}"/>
              </a:ext>
            </a:extLst>
          </p:cNvPr>
          <p:cNvPicPr preferRelativeResize="0">
            <a:picLocks/>
          </p:cNvPicPr>
          <p:nvPr/>
        </p:nvPicPr>
        <p:blipFill rotWithShape="1">
          <a:blip r:embed="rId2">
            <a:alphaModFix/>
          </a:blip>
          <a:srcRect/>
          <a:stretch/>
        </p:blipFill>
        <p:spPr>
          <a:xfrm>
            <a:off x="796953" y="2178199"/>
            <a:ext cx="5405307" cy="4208655"/>
          </a:xfrm>
          <a:prstGeom prst="rect">
            <a:avLst/>
          </a:prstGeom>
          <a:noFill/>
          <a:ln>
            <a:noFill/>
          </a:ln>
        </p:spPr>
      </p:pic>
      <p:pic>
        <p:nvPicPr>
          <p:cNvPr id="1026" name="Picture 2" descr="언택트로 잭팟 터진 '안면인식 기술' 사례 싹-쓰리!">
            <a:extLst>
              <a:ext uri="{FF2B5EF4-FFF2-40B4-BE49-F238E27FC236}">
                <a16:creationId xmlns:a16="http://schemas.microsoft.com/office/drawing/2014/main" id="{9AAD031E-1905-4483-9959-303BA81295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164"/>
          <a:stretch/>
        </p:blipFill>
        <p:spPr bwMode="auto">
          <a:xfrm>
            <a:off x="5795394" y="2598926"/>
            <a:ext cx="3313653" cy="217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864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33C08-6A5A-4BD4-B895-BAEC7322332C}"/>
              </a:ext>
            </a:extLst>
          </p:cNvPr>
          <p:cNvSpPr txBox="1"/>
          <p:nvPr/>
        </p:nvSpPr>
        <p:spPr>
          <a:xfrm>
            <a:off x="207882" y="355327"/>
            <a:ext cx="1276311"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프로젝트 선정</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CD5B1DEF-A82E-4296-8600-54B75678E2D2}"/>
              </a:ext>
            </a:extLst>
          </p:cNvPr>
          <p:cNvGrpSpPr/>
          <p:nvPr/>
        </p:nvGrpSpPr>
        <p:grpSpPr>
          <a:xfrm>
            <a:off x="3424237" y="1314450"/>
            <a:ext cx="4886325" cy="5543550"/>
            <a:chOff x="3424237" y="960120"/>
            <a:chExt cx="4886325" cy="5543550"/>
          </a:xfrm>
        </p:grpSpPr>
        <p:pic>
          <p:nvPicPr>
            <p:cNvPr id="8194" name="Picture 2">
              <a:extLst>
                <a:ext uri="{FF2B5EF4-FFF2-40B4-BE49-F238E27FC236}">
                  <a16:creationId xmlns:a16="http://schemas.microsoft.com/office/drawing/2014/main" id="{EECF660B-9C13-4011-973D-AB2A1FE082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2" t="8687" r="4092" b="8360"/>
            <a:stretch/>
          </p:blipFill>
          <p:spPr bwMode="auto">
            <a:xfrm>
              <a:off x="3947162" y="1074420"/>
              <a:ext cx="1987254" cy="43129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32150D-2BC1-4593-92EB-C02F78907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237" y="960120"/>
              <a:ext cx="4886325" cy="5543550"/>
            </a:xfrm>
            <a:prstGeom prst="rect">
              <a:avLst/>
            </a:prstGeom>
          </p:spPr>
        </p:pic>
      </p:grpSp>
    </p:spTree>
    <p:extLst>
      <p:ext uri="{BB962C8B-B14F-4D97-AF65-F5344CB8AC3E}">
        <p14:creationId xmlns:p14="http://schemas.microsoft.com/office/powerpoint/2010/main" val="249770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33C08-6A5A-4BD4-B895-BAEC7322332C}"/>
              </a:ext>
            </a:extLst>
          </p:cNvPr>
          <p:cNvSpPr txBox="1"/>
          <p:nvPr/>
        </p:nvSpPr>
        <p:spPr>
          <a:xfrm>
            <a:off x="207882" y="355327"/>
            <a:ext cx="1103187"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서비스 가치</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B355741-7242-4D14-BBBD-7942C7294EE8}"/>
              </a:ext>
            </a:extLst>
          </p:cNvPr>
          <p:cNvGrpSpPr/>
          <p:nvPr/>
        </p:nvGrpSpPr>
        <p:grpSpPr>
          <a:xfrm>
            <a:off x="1944769" y="1839295"/>
            <a:ext cx="6055409" cy="3179411"/>
            <a:chOff x="1944769" y="2333965"/>
            <a:chExt cx="6055409" cy="3179411"/>
          </a:xfrm>
        </p:grpSpPr>
        <p:grpSp>
          <p:nvGrpSpPr>
            <p:cNvPr id="5" name="Group 4">
              <a:extLst>
                <a:ext uri="{FF2B5EF4-FFF2-40B4-BE49-F238E27FC236}">
                  <a16:creationId xmlns:a16="http://schemas.microsoft.com/office/drawing/2014/main" id="{B213BE1F-1999-44A5-9119-B76C9B12CF20}"/>
                </a:ext>
              </a:extLst>
            </p:cNvPr>
            <p:cNvGrpSpPr/>
            <p:nvPr/>
          </p:nvGrpSpPr>
          <p:grpSpPr>
            <a:xfrm>
              <a:off x="1983717" y="2333965"/>
              <a:ext cx="5938567" cy="2190069"/>
              <a:chOff x="1782675" y="2333965"/>
              <a:chExt cx="5938567" cy="2190069"/>
            </a:xfrm>
          </p:grpSpPr>
          <p:sp>
            <p:nvSpPr>
              <p:cNvPr id="2" name="Oval 1">
                <a:extLst>
                  <a:ext uri="{FF2B5EF4-FFF2-40B4-BE49-F238E27FC236}">
                    <a16:creationId xmlns:a16="http://schemas.microsoft.com/office/drawing/2014/main" id="{3D3302B8-B5D9-485F-8640-D726AE2A6FFA}"/>
                  </a:ext>
                </a:extLst>
              </p:cNvPr>
              <p:cNvSpPr/>
              <p:nvPr/>
            </p:nvSpPr>
            <p:spPr>
              <a:xfrm>
                <a:off x="1782675" y="2333967"/>
                <a:ext cx="2190067" cy="2190067"/>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A1709C71-E38C-47A7-9BAF-10736033AFAE}"/>
                  </a:ext>
                </a:extLst>
              </p:cNvPr>
              <p:cNvSpPr/>
              <p:nvPr/>
            </p:nvSpPr>
            <p:spPr>
              <a:xfrm>
                <a:off x="3656925" y="2333966"/>
                <a:ext cx="2190067" cy="2190067"/>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47B53C91-3AE2-41B7-9B24-2FFBE4A1A457}"/>
                  </a:ext>
                </a:extLst>
              </p:cNvPr>
              <p:cNvSpPr/>
              <p:nvPr/>
            </p:nvSpPr>
            <p:spPr>
              <a:xfrm>
                <a:off x="5531175" y="2333965"/>
                <a:ext cx="2190067" cy="2190067"/>
              </a:xfrm>
              <a:prstGeom prst="ellipse">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grpSp>
        <p:pic>
          <p:nvPicPr>
            <p:cNvPr id="9" name="Google Shape;162;p6">
              <a:extLst>
                <a:ext uri="{FF2B5EF4-FFF2-40B4-BE49-F238E27FC236}">
                  <a16:creationId xmlns:a16="http://schemas.microsoft.com/office/drawing/2014/main" id="{AB15664B-3107-4B9A-A165-F37E7AC894CA}"/>
                </a:ext>
              </a:extLst>
            </p:cNvPr>
            <p:cNvPicPr preferRelativeResize="0"/>
            <p:nvPr/>
          </p:nvPicPr>
          <p:blipFill>
            <a:blip r:embed="rId2">
              <a:alphaModFix/>
            </a:blip>
            <a:stretch>
              <a:fillRect/>
            </a:stretch>
          </p:blipFill>
          <p:spPr>
            <a:xfrm>
              <a:off x="2685039" y="3098474"/>
              <a:ext cx="787423" cy="787423"/>
            </a:xfrm>
            <a:prstGeom prst="rect">
              <a:avLst/>
            </a:prstGeom>
            <a:noFill/>
            <a:ln>
              <a:noFill/>
            </a:ln>
          </p:spPr>
        </p:pic>
        <p:pic>
          <p:nvPicPr>
            <p:cNvPr id="10" name="Google Shape;163;p6">
              <a:extLst>
                <a:ext uri="{FF2B5EF4-FFF2-40B4-BE49-F238E27FC236}">
                  <a16:creationId xmlns:a16="http://schemas.microsoft.com/office/drawing/2014/main" id="{B014216F-786A-4587-8A50-E2D978B3243A}"/>
                </a:ext>
              </a:extLst>
            </p:cNvPr>
            <p:cNvPicPr preferRelativeResize="0"/>
            <p:nvPr/>
          </p:nvPicPr>
          <p:blipFill>
            <a:blip r:embed="rId3">
              <a:alphaModFix/>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559290" y="3098474"/>
              <a:ext cx="787422" cy="787422"/>
            </a:xfrm>
            <a:prstGeom prst="rect">
              <a:avLst/>
            </a:prstGeom>
            <a:noFill/>
            <a:ln>
              <a:noFill/>
            </a:ln>
          </p:spPr>
        </p:pic>
        <p:pic>
          <p:nvPicPr>
            <p:cNvPr id="13" name="Google Shape;164;p6">
              <a:extLst>
                <a:ext uri="{FF2B5EF4-FFF2-40B4-BE49-F238E27FC236}">
                  <a16:creationId xmlns:a16="http://schemas.microsoft.com/office/drawing/2014/main" id="{83C8AED7-04B8-445D-B302-102FC0A01DA5}"/>
                </a:ext>
              </a:extLst>
            </p:cNvPr>
            <p:cNvPicPr preferRelativeResize="0"/>
            <p:nvPr/>
          </p:nvPicPr>
          <p:blipFill>
            <a:blip r:embed="rId5">
              <a:alphaModFix/>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433540" y="3098474"/>
              <a:ext cx="787422" cy="787422"/>
            </a:xfrm>
            <a:prstGeom prst="rect">
              <a:avLst/>
            </a:prstGeom>
            <a:noFill/>
            <a:ln>
              <a:noFill/>
            </a:ln>
          </p:spPr>
        </p:pic>
        <p:sp>
          <p:nvSpPr>
            <p:cNvPr id="14" name="Google Shape;161;p6">
              <a:extLst>
                <a:ext uri="{FF2B5EF4-FFF2-40B4-BE49-F238E27FC236}">
                  <a16:creationId xmlns:a16="http://schemas.microsoft.com/office/drawing/2014/main" id="{57141CE7-205A-4D7D-852E-2C5C5A6A087A}"/>
                </a:ext>
              </a:extLst>
            </p:cNvPr>
            <p:cNvSpPr txBox="1"/>
            <p:nvPr/>
          </p:nvSpPr>
          <p:spPr>
            <a:xfrm>
              <a:off x="1944769" y="4950375"/>
              <a:ext cx="2267961" cy="561662"/>
            </a:xfrm>
            <a:prstGeom prst="rect">
              <a:avLst/>
            </a:prstGeom>
            <a:noFill/>
            <a:ln>
              <a:noFill/>
            </a:ln>
          </p:spPr>
          <p:txBody>
            <a:bodyPr spcFirstLastPara="1" wrap="square" lIns="91425" tIns="91425" rIns="91425" bIns="91425" anchor="t" anchorCtr="0">
              <a:spAutoFit/>
            </a:bodyPr>
            <a:lstStyle/>
            <a:p>
              <a:pPr algn="ctr"/>
              <a:r>
                <a:rPr lang="ko-KR" altLang="en-US" sz="1400" spc="-150" dirty="0">
                  <a:latin typeface="에스코어 드림 7 ExtraBold" panose="020B0803030302020204" pitchFamily="34" charset="-127"/>
                  <a:ea typeface="에스코어 드림 7 ExtraBold" panose="020B0803030302020204" pitchFamily="34" charset="-127"/>
                  <a:cs typeface="Calibri"/>
                  <a:sym typeface="Calibri"/>
                </a:rPr>
                <a:t>어디서든 방문자 제어</a:t>
              </a:r>
              <a:endParaRPr sz="1400" spc="-150" dirty="0">
                <a:latin typeface="에스코어 드림 7 ExtraBold" panose="020B0803030302020204" pitchFamily="34" charset="-127"/>
                <a:ea typeface="에스코어 드림 7 ExtraBold" panose="020B0803030302020204" pitchFamily="34" charset="-127"/>
                <a:cs typeface="Calibri"/>
                <a:sym typeface="Calibri"/>
              </a:endParaRPr>
            </a:p>
            <a:p>
              <a:pPr algn="ctr"/>
              <a:r>
                <a:rPr lang="ko-KR" altLang="en-US" sz="1000" dirty="0">
                  <a:latin typeface="에스코어 드림 3 Light" panose="020B0303030302020204" pitchFamily="34" charset="-127"/>
                  <a:ea typeface="에스코어 드림 3 Light" panose="020B0303030302020204" pitchFamily="34" charset="-127"/>
                  <a:cs typeface="Calibri"/>
                  <a:sym typeface="Calibri"/>
                </a:rPr>
                <a:t>모바일 앱을 통한 실시간 확인</a:t>
              </a:r>
              <a:endParaRPr sz="1000" dirty="0">
                <a:latin typeface="에스코어 드림 3 Light" panose="020B0303030302020204" pitchFamily="34" charset="-127"/>
                <a:ea typeface="에스코어 드림 3 Light" panose="020B0303030302020204" pitchFamily="34" charset="-127"/>
                <a:cs typeface="Calibri"/>
                <a:sym typeface="Calibri"/>
              </a:endParaRPr>
            </a:p>
          </p:txBody>
        </p:sp>
        <p:cxnSp>
          <p:nvCxnSpPr>
            <p:cNvPr id="7" name="Straight Connector 6">
              <a:extLst>
                <a:ext uri="{FF2B5EF4-FFF2-40B4-BE49-F238E27FC236}">
                  <a16:creationId xmlns:a16="http://schemas.microsoft.com/office/drawing/2014/main" id="{02EFA666-A494-4793-93A2-B2DFC9789481}"/>
                </a:ext>
              </a:extLst>
            </p:cNvPr>
            <p:cNvCxnSpPr>
              <a:cxnSpLocks/>
            </p:cNvCxnSpPr>
            <p:nvPr/>
          </p:nvCxnSpPr>
          <p:spPr>
            <a:xfrm>
              <a:off x="2848342" y="4832059"/>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161;p6">
              <a:extLst>
                <a:ext uri="{FF2B5EF4-FFF2-40B4-BE49-F238E27FC236}">
                  <a16:creationId xmlns:a16="http://schemas.microsoft.com/office/drawing/2014/main" id="{776D388B-23C0-4B14-A57F-8BE32B17FDB0}"/>
                </a:ext>
              </a:extLst>
            </p:cNvPr>
            <p:cNvSpPr txBox="1"/>
            <p:nvPr/>
          </p:nvSpPr>
          <p:spPr>
            <a:xfrm>
              <a:off x="3819019" y="4950375"/>
              <a:ext cx="2267961" cy="553968"/>
            </a:xfrm>
            <a:prstGeom prst="rect">
              <a:avLst/>
            </a:prstGeom>
            <a:noFill/>
            <a:ln>
              <a:noFill/>
            </a:ln>
          </p:spPr>
          <p:txBody>
            <a:bodyPr spcFirstLastPara="1" wrap="square" lIns="91425" tIns="91425" rIns="91425" bIns="91425" anchor="t" anchorCtr="0">
              <a:spAutoFit/>
            </a:bodyPr>
            <a:lstStyle/>
            <a:p>
              <a:pPr algn="ctr"/>
              <a:r>
                <a:rPr lang="ko-KR" altLang="en-US" sz="1400" spc="-150" dirty="0">
                  <a:latin typeface="에스코어 드림 7 ExtraBold" panose="020B0803030302020204" pitchFamily="34" charset="-127"/>
                  <a:ea typeface="에스코어 드림 7 ExtraBold" panose="020B0803030302020204" pitchFamily="34" charset="-127"/>
                  <a:cs typeface="Calibri"/>
                  <a:sym typeface="Calibri"/>
                </a:rPr>
                <a:t>방문기록 확인</a:t>
              </a:r>
              <a:endParaRPr lang="en-CA" altLang="ko-KR" sz="1400" spc="-150" dirty="0">
                <a:latin typeface="에스코어 드림 7 ExtraBold" panose="020B0803030302020204" pitchFamily="34" charset="-127"/>
                <a:ea typeface="에스코어 드림 7 ExtraBold" panose="020B0803030302020204" pitchFamily="34" charset="-127"/>
                <a:cs typeface="Calibri"/>
                <a:sym typeface="Calibri"/>
              </a:endParaRPr>
            </a:p>
            <a:p>
              <a:pPr algn="ctr"/>
              <a:r>
                <a:rPr lang="ko-KR" altLang="en-US" sz="1000" dirty="0">
                  <a:latin typeface="에스코어 드림 3 Light" panose="020B0303030302020204" pitchFamily="34" charset="-127"/>
                  <a:ea typeface="에스코어 드림 3 Light" panose="020B0303030302020204" pitchFamily="34" charset="-127"/>
                  <a:cs typeface="Calibri"/>
                  <a:sym typeface="Calibri"/>
                </a:rPr>
                <a:t>시간대별 </a:t>
              </a:r>
              <a:r>
                <a:rPr lang="en-CA" altLang="ko-KR" sz="1000" dirty="0">
                  <a:latin typeface="에스코어 드림 3 Light" panose="020B0303030302020204" pitchFamily="34" charset="-127"/>
                  <a:ea typeface="에스코어 드림 3 Light" panose="020B0303030302020204" pitchFamily="34" charset="-127"/>
                  <a:cs typeface="Calibri"/>
                  <a:sym typeface="Calibri"/>
                </a:rPr>
                <a:t>Timeline </a:t>
              </a:r>
              <a:r>
                <a:rPr lang="ko-KR" altLang="en-US" sz="1000" dirty="0">
                  <a:latin typeface="에스코어 드림 3 Light" panose="020B0303030302020204" pitchFamily="34" charset="-127"/>
                  <a:ea typeface="에스코어 드림 3 Light" panose="020B0303030302020204" pitchFamily="34" charset="-127"/>
                  <a:cs typeface="Calibri"/>
                  <a:sym typeface="Calibri"/>
                </a:rPr>
                <a:t>정리</a:t>
              </a:r>
              <a:endParaRPr sz="1000" dirty="0">
                <a:latin typeface="에스코어 드림 3 Light" panose="020B0303030302020204" pitchFamily="34" charset="-127"/>
                <a:ea typeface="에스코어 드림 3 Light" panose="020B0303030302020204" pitchFamily="34" charset="-127"/>
                <a:cs typeface="Calibri"/>
                <a:sym typeface="Calibri"/>
              </a:endParaRPr>
            </a:p>
          </p:txBody>
        </p:sp>
        <p:sp>
          <p:nvSpPr>
            <p:cNvPr id="23" name="Google Shape;161;p6">
              <a:extLst>
                <a:ext uri="{FF2B5EF4-FFF2-40B4-BE49-F238E27FC236}">
                  <a16:creationId xmlns:a16="http://schemas.microsoft.com/office/drawing/2014/main" id="{154390F4-1D8C-4677-8B49-3CF2872C8AF9}"/>
                </a:ext>
              </a:extLst>
            </p:cNvPr>
            <p:cNvSpPr txBox="1"/>
            <p:nvPr/>
          </p:nvSpPr>
          <p:spPr>
            <a:xfrm>
              <a:off x="5732217" y="4959408"/>
              <a:ext cx="2267961" cy="553968"/>
            </a:xfrm>
            <a:prstGeom prst="rect">
              <a:avLst/>
            </a:prstGeom>
            <a:noFill/>
            <a:ln>
              <a:noFill/>
            </a:ln>
          </p:spPr>
          <p:txBody>
            <a:bodyPr spcFirstLastPara="1" wrap="square" lIns="91425" tIns="91425" rIns="91425" bIns="91425" anchor="t" anchorCtr="0">
              <a:spAutoFit/>
            </a:bodyPr>
            <a:lstStyle/>
            <a:p>
              <a:pPr algn="ctr"/>
              <a:r>
                <a:rPr lang="en-CA" altLang="ko-KR" sz="1400" spc="-150" dirty="0">
                  <a:latin typeface="에스코어 드림 7 ExtraBold" panose="020B0803030302020204" pitchFamily="34" charset="-127"/>
                  <a:ea typeface="에스코어 드림 7 ExtraBold" panose="020B0803030302020204" pitchFamily="34" charset="-127"/>
                  <a:cs typeface="Calibri"/>
                  <a:sym typeface="Calibri"/>
                </a:rPr>
                <a:t>Edge Computing</a:t>
              </a:r>
            </a:p>
            <a:p>
              <a:pPr algn="ctr"/>
              <a:r>
                <a:rPr lang="ko-KR" altLang="en-US" sz="1000" dirty="0">
                  <a:latin typeface="에스코어 드림 3 Light" panose="020B0303030302020204" pitchFamily="34" charset="-127"/>
                  <a:ea typeface="에스코어 드림 3 Light" panose="020B0303030302020204" pitchFamily="34" charset="-127"/>
                  <a:cs typeface="Calibri"/>
                  <a:sym typeface="Calibri"/>
                </a:rPr>
                <a:t>단말 장치에서 컴퓨팅 서비스 처리</a:t>
              </a:r>
              <a:endParaRPr sz="1000" dirty="0">
                <a:latin typeface="에스코어 드림 3 Light" panose="020B0303030302020204" pitchFamily="34" charset="-127"/>
                <a:ea typeface="에스코어 드림 3 Light" panose="020B0303030302020204" pitchFamily="34" charset="-127"/>
                <a:cs typeface="Calibri"/>
                <a:sym typeface="Calibri"/>
              </a:endParaRPr>
            </a:p>
          </p:txBody>
        </p:sp>
        <p:cxnSp>
          <p:nvCxnSpPr>
            <p:cNvPr id="24" name="Straight Connector 23">
              <a:extLst>
                <a:ext uri="{FF2B5EF4-FFF2-40B4-BE49-F238E27FC236}">
                  <a16:creationId xmlns:a16="http://schemas.microsoft.com/office/drawing/2014/main" id="{3749EC8F-74CC-4C58-B58C-7E94BAF3B024}"/>
                </a:ext>
              </a:extLst>
            </p:cNvPr>
            <p:cNvCxnSpPr>
              <a:cxnSpLocks/>
            </p:cNvCxnSpPr>
            <p:nvPr/>
          </p:nvCxnSpPr>
          <p:spPr>
            <a:xfrm>
              <a:off x="4722592" y="4850235"/>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044BBB-DAAE-434F-B703-30FD290563A0}"/>
                </a:ext>
              </a:extLst>
            </p:cNvPr>
            <p:cNvCxnSpPr>
              <a:cxnSpLocks/>
            </p:cNvCxnSpPr>
            <p:nvPr/>
          </p:nvCxnSpPr>
          <p:spPr>
            <a:xfrm>
              <a:off x="6618514" y="4850235"/>
              <a:ext cx="4608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737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33C08-6A5A-4BD4-B895-BAEC7322332C}"/>
              </a:ext>
            </a:extLst>
          </p:cNvPr>
          <p:cNvSpPr txBox="1"/>
          <p:nvPr/>
        </p:nvSpPr>
        <p:spPr>
          <a:xfrm>
            <a:off x="207882" y="355327"/>
            <a:ext cx="2420663"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안면인식 기술리뷰</a:t>
            </a:r>
            <a:r>
              <a:rPr lang="en-CA" altLang="ko-KR" sz="1400" dirty="0">
                <a:latin typeface="에스코어 드림 4 Regular" panose="020B0503030302020204" pitchFamily="34" charset="-127"/>
                <a:ea typeface="에스코어 드림 4 Regular" panose="020B0503030302020204" pitchFamily="34" charset="-127"/>
              </a:rPr>
              <a:t>: </a:t>
            </a:r>
            <a:r>
              <a:rPr lang="en-CA" altLang="ko-KR" sz="1400" dirty="0" err="1">
                <a:latin typeface="에스코어 드림 4 Regular" panose="020B0503030302020204" pitchFamily="34" charset="-127"/>
                <a:ea typeface="에스코어 드림 4 Regular" panose="020B0503030302020204" pitchFamily="34" charset="-127"/>
              </a:rPr>
              <a:t>ArcFace</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ABC6C64-A0CC-47BA-A79D-426B2086177A}"/>
              </a:ext>
            </a:extLst>
          </p:cNvPr>
          <p:cNvGrpSpPr/>
          <p:nvPr/>
        </p:nvGrpSpPr>
        <p:grpSpPr>
          <a:xfrm>
            <a:off x="1676320" y="1662190"/>
            <a:ext cx="6553360" cy="3533620"/>
            <a:chOff x="1676321" y="1649606"/>
            <a:chExt cx="6553360" cy="3533620"/>
          </a:xfrm>
        </p:grpSpPr>
        <p:grpSp>
          <p:nvGrpSpPr>
            <p:cNvPr id="30" name="Group 29">
              <a:extLst>
                <a:ext uri="{FF2B5EF4-FFF2-40B4-BE49-F238E27FC236}">
                  <a16:creationId xmlns:a16="http://schemas.microsoft.com/office/drawing/2014/main" id="{D66CF2BB-1688-4DFB-B676-EBBEFF218576}"/>
                </a:ext>
              </a:extLst>
            </p:cNvPr>
            <p:cNvGrpSpPr/>
            <p:nvPr/>
          </p:nvGrpSpPr>
          <p:grpSpPr>
            <a:xfrm>
              <a:off x="1676321" y="1674773"/>
              <a:ext cx="2333617" cy="3508453"/>
              <a:chOff x="1676321" y="2311737"/>
              <a:chExt cx="2333617" cy="3508453"/>
            </a:xfrm>
          </p:grpSpPr>
          <p:grpSp>
            <p:nvGrpSpPr>
              <p:cNvPr id="17" name="Group 16">
                <a:extLst>
                  <a:ext uri="{FF2B5EF4-FFF2-40B4-BE49-F238E27FC236}">
                    <a16:creationId xmlns:a16="http://schemas.microsoft.com/office/drawing/2014/main" id="{0AF1F5D1-4EF3-42C4-A69C-E03C0120D148}"/>
                  </a:ext>
                </a:extLst>
              </p:cNvPr>
              <p:cNvGrpSpPr/>
              <p:nvPr/>
            </p:nvGrpSpPr>
            <p:grpSpPr>
              <a:xfrm>
                <a:off x="1676321" y="4863335"/>
                <a:ext cx="2267961" cy="956855"/>
                <a:chOff x="1676321" y="5207283"/>
                <a:chExt cx="2267961" cy="956855"/>
              </a:xfrm>
            </p:grpSpPr>
            <p:sp>
              <p:nvSpPr>
                <p:cNvPr id="11" name="Rectangle: Rounded Corners 10">
                  <a:extLst>
                    <a:ext uri="{FF2B5EF4-FFF2-40B4-BE49-F238E27FC236}">
                      <a16:creationId xmlns:a16="http://schemas.microsoft.com/office/drawing/2014/main" id="{868BD5E4-7FCE-4094-BD2C-B9B3C49F8A72}"/>
                    </a:ext>
                  </a:extLst>
                </p:cNvPr>
                <p:cNvSpPr/>
                <p:nvPr/>
              </p:nvSpPr>
              <p:spPr>
                <a:xfrm>
                  <a:off x="1902136" y="5207283"/>
                  <a:ext cx="1872910" cy="95405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Google Shape;161;p6">
                  <a:extLst>
                    <a:ext uri="{FF2B5EF4-FFF2-40B4-BE49-F238E27FC236}">
                      <a16:creationId xmlns:a16="http://schemas.microsoft.com/office/drawing/2014/main" id="{57141CE7-205A-4D7D-852E-2C5C5A6A087A}"/>
                    </a:ext>
                  </a:extLst>
                </p:cNvPr>
                <p:cNvSpPr txBox="1"/>
                <p:nvPr/>
              </p:nvSpPr>
              <p:spPr>
                <a:xfrm>
                  <a:off x="1676321" y="5240839"/>
                  <a:ext cx="2267961" cy="923299"/>
                </a:xfrm>
                <a:prstGeom prst="rect">
                  <a:avLst/>
                </a:prstGeom>
                <a:noFill/>
                <a:ln>
                  <a:noFill/>
                </a:ln>
              </p:spPr>
              <p:txBody>
                <a:bodyPr spcFirstLastPara="1" wrap="square" lIns="91425" tIns="91425" rIns="91425" bIns="91425" anchor="t" anchorCtr="0">
                  <a:spAutoFit/>
                </a:bodyPr>
                <a:lstStyle/>
                <a:p>
                  <a:pPr algn="ctr"/>
                  <a:r>
                    <a:rPr lang="ko-KR" altLang="en-US" sz="1400" spc="-150" dirty="0">
                      <a:latin typeface="에스코어 드림 7 ExtraBold" panose="020B0803030302020204" pitchFamily="34" charset="-127"/>
                      <a:ea typeface="에스코어 드림 7 ExtraBold" panose="020B0803030302020204" pitchFamily="34" charset="-127"/>
                      <a:cs typeface="Calibri"/>
                      <a:sym typeface="Calibri"/>
                    </a:rPr>
                    <a:t>기존</a:t>
                  </a:r>
                  <a:r>
                    <a:rPr lang="en-CA" altLang="ko-KR" sz="1400" spc="-150" dirty="0">
                      <a:latin typeface="에스코어 드림 7 ExtraBold" panose="020B0803030302020204" pitchFamily="34" charset="-127"/>
                      <a:ea typeface="에스코어 드림 7 ExtraBold" panose="020B0803030302020204" pitchFamily="34" charset="-127"/>
                      <a:cs typeface="Calibri"/>
                      <a:sym typeface="Calibri"/>
                    </a:rPr>
                    <a:t> </a:t>
                  </a:r>
                  <a:r>
                    <a:rPr lang="ko-KR" altLang="en-US" sz="1400" spc="-150" dirty="0">
                      <a:latin typeface="에스코어 드림 7 ExtraBold" panose="020B0803030302020204" pitchFamily="34" charset="-127"/>
                      <a:ea typeface="에스코어 드림 7 ExtraBold" panose="020B0803030302020204" pitchFamily="34" charset="-127"/>
                      <a:cs typeface="Calibri"/>
                      <a:sym typeface="Calibri"/>
                    </a:rPr>
                    <a:t>문제점</a:t>
                  </a:r>
                  <a:endParaRPr lang="en-CA" altLang="ko-KR" sz="1400" spc="-150" dirty="0">
                    <a:latin typeface="에스코어 드림 7 ExtraBold" panose="020B0803030302020204" pitchFamily="34" charset="-127"/>
                    <a:ea typeface="에스코어 드림 7 ExtraBold" panose="020B0803030302020204" pitchFamily="34" charset="-127"/>
                    <a:cs typeface="Calibri"/>
                    <a:sym typeface="Calibri"/>
                  </a:endParaRPr>
                </a:p>
                <a:p>
                  <a:pPr algn="ctr"/>
                  <a:endParaRPr sz="1400" spc="-150" dirty="0">
                    <a:latin typeface="에스코어 드림 7 ExtraBold" panose="020B0803030302020204" pitchFamily="34" charset="-127"/>
                    <a:ea typeface="에스코어 드림 7 ExtraBold" panose="020B0803030302020204" pitchFamily="34" charset="-127"/>
                    <a:cs typeface="Calibri"/>
                    <a:sym typeface="Calibri"/>
                  </a:endParaRPr>
                </a:p>
                <a:p>
                  <a:pPr algn="ctr"/>
                  <a:r>
                    <a:rPr lang="en-CA" altLang="ko-KR" sz="1000" dirty="0">
                      <a:latin typeface="에스코어 드림 3 Light" panose="020B0303030302020204" pitchFamily="34" charset="-127"/>
                      <a:ea typeface="에스코어 드림 3 Light" panose="020B0303030302020204" pitchFamily="34" charset="-127"/>
                      <a:cs typeface="Calibri"/>
                      <a:sym typeface="Calibri"/>
                    </a:rPr>
                    <a:t>Decision boundary</a:t>
                  </a:r>
                  <a:r>
                    <a:rPr lang="ko-KR" altLang="en-US" sz="1000" dirty="0">
                      <a:latin typeface="에스코어 드림 3 Light" panose="020B0303030302020204" pitchFamily="34" charset="-127"/>
                      <a:ea typeface="에스코어 드림 3 Light" panose="020B0303030302020204" pitchFamily="34" charset="-127"/>
                      <a:cs typeface="Calibri"/>
                      <a:sym typeface="Calibri"/>
                    </a:rPr>
                    <a:t>에서는</a:t>
                  </a:r>
                  <a:endParaRPr lang="en-CA" altLang="ko-KR" sz="1000" dirty="0">
                    <a:latin typeface="에스코어 드림 3 Light" panose="020B0303030302020204" pitchFamily="34" charset="-127"/>
                    <a:ea typeface="에스코어 드림 3 Light" panose="020B0303030302020204" pitchFamily="34" charset="-127"/>
                    <a:cs typeface="Calibri"/>
                    <a:sym typeface="Calibri"/>
                  </a:endParaRPr>
                </a:p>
                <a:p>
                  <a:pPr algn="ctr"/>
                  <a:r>
                    <a:rPr lang="ko-KR" altLang="en-US" sz="1000" dirty="0">
                      <a:latin typeface="에스코어 드림 3 Light" panose="020B0303030302020204" pitchFamily="34" charset="-127"/>
                      <a:ea typeface="에스코어 드림 3 Light" panose="020B0303030302020204" pitchFamily="34" charset="-127"/>
                      <a:cs typeface="Calibri"/>
                      <a:sym typeface="Calibri"/>
                    </a:rPr>
                    <a:t>판단하기 애매함</a:t>
                  </a:r>
                  <a:endParaRPr sz="1000" dirty="0">
                    <a:latin typeface="에스코어 드림 3 Light" panose="020B0303030302020204" pitchFamily="34" charset="-127"/>
                    <a:ea typeface="에스코어 드림 3 Light" panose="020B0303030302020204" pitchFamily="34" charset="-127"/>
                    <a:cs typeface="Calibri"/>
                    <a:sym typeface="Calibri"/>
                  </a:endParaRPr>
                </a:p>
              </p:txBody>
            </p:sp>
          </p:grpSp>
          <p:pic>
            <p:nvPicPr>
              <p:cNvPr id="19" name="Google Shape;171;p7">
                <a:extLst>
                  <a:ext uri="{FF2B5EF4-FFF2-40B4-BE49-F238E27FC236}">
                    <a16:creationId xmlns:a16="http://schemas.microsoft.com/office/drawing/2014/main" id="{7CA3452D-D4A6-4535-BE71-700A58CC79C1}"/>
                  </a:ext>
                </a:extLst>
              </p:cNvPr>
              <p:cNvPicPr preferRelativeResize="0"/>
              <p:nvPr/>
            </p:nvPicPr>
            <p:blipFill rotWithShape="1">
              <a:blip r:embed="rId3">
                <a:alphaModFix/>
              </a:blip>
              <a:srcRect r="51990"/>
              <a:stretch/>
            </p:blipFill>
            <p:spPr>
              <a:xfrm>
                <a:off x="1902136" y="2311737"/>
                <a:ext cx="2107802" cy="2234525"/>
              </a:xfrm>
              <a:prstGeom prst="rect">
                <a:avLst/>
              </a:prstGeom>
              <a:noFill/>
              <a:ln>
                <a:noFill/>
              </a:ln>
            </p:spPr>
          </p:pic>
        </p:grpSp>
        <p:grpSp>
          <p:nvGrpSpPr>
            <p:cNvPr id="31" name="Group 30">
              <a:extLst>
                <a:ext uri="{FF2B5EF4-FFF2-40B4-BE49-F238E27FC236}">
                  <a16:creationId xmlns:a16="http://schemas.microsoft.com/office/drawing/2014/main" id="{252D992D-503F-425B-B788-298CE2F19780}"/>
                </a:ext>
              </a:extLst>
            </p:cNvPr>
            <p:cNvGrpSpPr/>
            <p:nvPr/>
          </p:nvGrpSpPr>
          <p:grpSpPr>
            <a:xfrm>
              <a:off x="5795395" y="1649606"/>
              <a:ext cx="2434286" cy="3530821"/>
              <a:chOff x="5795395" y="2286570"/>
              <a:chExt cx="2434286" cy="3530821"/>
            </a:xfrm>
          </p:grpSpPr>
          <p:grpSp>
            <p:nvGrpSpPr>
              <p:cNvPr id="12" name="Group 11">
                <a:extLst>
                  <a:ext uri="{FF2B5EF4-FFF2-40B4-BE49-F238E27FC236}">
                    <a16:creationId xmlns:a16="http://schemas.microsoft.com/office/drawing/2014/main" id="{F17F64A3-E604-41AD-AA9C-AE4382A25BAC}"/>
                  </a:ext>
                </a:extLst>
              </p:cNvPr>
              <p:cNvGrpSpPr/>
              <p:nvPr/>
            </p:nvGrpSpPr>
            <p:grpSpPr>
              <a:xfrm>
                <a:off x="5961720" y="4863335"/>
                <a:ext cx="2267961" cy="954056"/>
                <a:chOff x="5961718" y="5207283"/>
                <a:chExt cx="2267961" cy="954056"/>
              </a:xfrm>
            </p:grpSpPr>
            <p:sp>
              <p:nvSpPr>
                <p:cNvPr id="29" name="Rectangle: Rounded Corners 28">
                  <a:extLst>
                    <a:ext uri="{FF2B5EF4-FFF2-40B4-BE49-F238E27FC236}">
                      <a16:creationId xmlns:a16="http://schemas.microsoft.com/office/drawing/2014/main" id="{6B379717-0DAB-4BCD-97BA-93E2D6F435D3}"/>
                    </a:ext>
                  </a:extLst>
                </p:cNvPr>
                <p:cNvSpPr/>
                <p:nvPr/>
              </p:nvSpPr>
              <p:spPr>
                <a:xfrm>
                  <a:off x="6056852" y="5207283"/>
                  <a:ext cx="2055302" cy="95405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Google Shape;161;p6">
                  <a:extLst>
                    <a:ext uri="{FF2B5EF4-FFF2-40B4-BE49-F238E27FC236}">
                      <a16:creationId xmlns:a16="http://schemas.microsoft.com/office/drawing/2014/main" id="{D20DDFBA-79FA-4DB1-8984-A9989D68C9BB}"/>
                    </a:ext>
                  </a:extLst>
                </p:cNvPr>
                <p:cNvSpPr txBox="1"/>
                <p:nvPr/>
              </p:nvSpPr>
              <p:spPr>
                <a:xfrm>
                  <a:off x="5961718" y="5222661"/>
                  <a:ext cx="2267961" cy="923299"/>
                </a:xfrm>
                <a:prstGeom prst="rect">
                  <a:avLst/>
                </a:prstGeom>
                <a:noFill/>
                <a:ln>
                  <a:noFill/>
                </a:ln>
              </p:spPr>
              <p:txBody>
                <a:bodyPr spcFirstLastPara="1" wrap="square" lIns="91425" tIns="91425" rIns="91425" bIns="91425" anchor="t" anchorCtr="0">
                  <a:spAutoFit/>
                </a:bodyPr>
                <a:lstStyle/>
                <a:p>
                  <a:pPr algn="ctr"/>
                  <a:r>
                    <a:rPr lang="ko-KR" altLang="en-US" sz="1400" spc="-150" dirty="0">
                      <a:latin typeface="에스코어 드림 7 ExtraBold" panose="020B0803030302020204" pitchFamily="34" charset="-127"/>
                      <a:ea typeface="에스코어 드림 7 ExtraBold" panose="020B0803030302020204" pitchFamily="34" charset="-127"/>
                      <a:cs typeface="Calibri"/>
                      <a:sym typeface="Calibri"/>
                    </a:rPr>
                    <a:t>문제점</a:t>
                  </a:r>
                  <a:r>
                    <a:rPr lang="en-CA" altLang="ko-KR" sz="1400" spc="-150" dirty="0">
                      <a:latin typeface="에스코어 드림 7 ExtraBold" panose="020B0803030302020204" pitchFamily="34" charset="-127"/>
                      <a:ea typeface="에스코어 드림 7 ExtraBold" panose="020B0803030302020204" pitchFamily="34" charset="-127"/>
                      <a:cs typeface="Calibri"/>
                      <a:sym typeface="Calibri"/>
                    </a:rPr>
                    <a:t> </a:t>
                  </a:r>
                  <a:r>
                    <a:rPr lang="ko-KR" altLang="en-US" sz="1400" spc="-150" dirty="0">
                      <a:latin typeface="에스코어 드림 7 ExtraBold" panose="020B0803030302020204" pitchFamily="34" charset="-127"/>
                      <a:ea typeface="에스코어 드림 7 ExtraBold" panose="020B0803030302020204" pitchFamily="34" charset="-127"/>
                      <a:cs typeface="Calibri"/>
                      <a:sym typeface="Calibri"/>
                    </a:rPr>
                    <a:t>완화</a:t>
                  </a:r>
                  <a:endParaRPr lang="en-CA" altLang="ko-KR" sz="1400" spc="-150" dirty="0">
                    <a:latin typeface="에스코어 드림 7 ExtraBold" panose="020B0803030302020204" pitchFamily="34" charset="-127"/>
                    <a:ea typeface="에스코어 드림 7 ExtraBold" panose="020B0803030302020204" pitchFamily="34" charset="-127"/>
                    <a:cs typeface="Calibri"/>
                    <a:sym typeface="Calibri"/>
                  </a:endParaRPr>
                </a:p>
                <a:p>
                  <a:pPr algn="ctr"/>
                  <a:endParaRPr sz="1400" spc="-150" dirty="0">
                    <a:latin typeface="에스코어 드림 7 ExtraBold" panose="020B0803030302020204" pitchFamily="34" charset="-127"/>
                    <a:ea typeface="에스코어 드림 7 ExtraBold" panose="020B0803030302020204" pitchFamily="34" charset="-127"/>
                    <a:cs typeface="Calibri"/>
                    <a:sym typeface="Calibri"/>
                  </a:endParaRPr>
                </a:p>
                <a:p>
                  <a:pPr algn="ctr"/>
                  <a:r>
                    <a:rPr lang="ko-KR" altLang="en-US" sz="1000" dirty="0">
                      <a:latin typeface="에스코어 드림 3 Light" panose="020B0303030302020204" pitchFamily="34" charset="-127"/>
                      <a:ea typeface="에스코어 드림 3 Light" panose="020B0303030302020204" pitchFamily="34" charset="-127"/>
                      <a:cs typeface="Calibri"/>
                      <a:sym typeface="Calibri"/>
                    </a:rPr>
                    <a:t>가까운 클래스 간의 명백한 차이를</a:t>
                  </a:r>
                  <a:r>
                    <a:rPr lang="en-CA" altLang="ko-KR" sz="1000" dirty="0">
                      <a:latin typeface="에스코어 드림 3 Light" panose="020B0303030302020204" pitchFamily="34" charset="-127"/>
                      <a:ea typeface="에스코어 드림 3 Light" panose="020B0303030302020204" pitchFamily="34" charset="-127"/>
                      <a:cs typeface="Calibri"/>
                      <a:sym typeface="Calibri"/>
                    </a:rPr>
                    <a:t> </a:t>
                  </a:r>
                  <a:r>
                    <a:rPr lang="ko-KR" altLang="en-US" sz="1000" dirty="0">
                      <a:latin typeface="에스코어 드림 3 Light" panose="020B0303030302020204" pitchFamily="34" charset="-127"/>
                      <a:ea typeface="에스코어 드림 3 Light" panose="020B0303030302020204" pitchFamily="34" charset="-127"/>
                      <a:cs typeface="Calibri"/>
                      <a:sym typeface="Calibri"/>
                    </a:rPr>
                    <a:t>만들어서 판단 정확도 높임</a:t>
                  </a:r>
                  <a:endParaRPr sz="1000" dirty="0">
                    <a:latin typeface="에스코어 드림 3 Light" panose="020B0303030302020204" pitchFamily="34" charset="-127"/>
                    <a:ea typeface="에스코어 드림 3 Light" panose="020B0303030302020204" pitchFamily="34" charset="-127"/>
                    <a:cs typeface="Calibri"/>
                    <a:sym typeface="Calibri"/>
                  </a:endParaRPr>
                </a:p>
              </p:txBody>
            </p:sp>
          </p:grpSp>
          <p:pic>
            <p:nvPicPr>
              <p:cNvPr id="26" name="Google Shape;171;p7">
                <a:extLst>
                  <a:ext uri="{FF2B5EF4-FFF2-40B4-BE49-F238E27FC236}">
                    <a16:creationId xmlns:a16="http://schemas.microsoft.com/office/drawing/2014/main" id="{D20CD556-F602-4E8F-A7A5-09FB32109DE5}"/>
                  </a:ext>
                </a:extLst>
              </p:cNvPr>
              <p:cNvPicPr preferRelativeResize="0"/>
              <p:nvPr/>
            </p:nvPicPr>
            <p:blipFill rotWithShape="1">
              <a:blip r:embed="rId3">
                <a:alphaModFix/>
              </a:blip>
              <a:srcRect l="49698"/>
              <a:stretch/>
            </p:blipFill>
            <p:spPr>
              <a:xfrm>
                <a:off x="5795395" y="2286570"/>
                <a:ext cx="2208469" cy="2234525"/>
              </a:xfrm>
              <a:prstGeom prst="rect">
                <a:avLst/>
              </a:prstGeom>
              <a:noFill/>
              <a:ln>
                <a:noFill/>
              </a:ln>
            </p:spPr>
          </p:pic>
        </p:grpSp>
        <p:sp>
          <p:nvSpPr>
            <p:cNvPr id="6" name="TextBox 5">
              <a:extLst>
                <a:ext uri="{FF2B5EF4-FFF2-40B4-BE49-F238E27FC236}">
                  <a16:creationId xmlns:a16="http://schemas.microsoft.com/office/drawing/2014/main" id="{034E4935-7E8B-46F9-BC2E-7F74270B0D44}"/>
                </a:ext>
              </a:extLst>
            </p:cNvPr>
            <p:cNvSpPr txBox="1"/>
            <p:nvPr/>
          </p:nvSpPr>
          <p:spPr>
            <a:xfrm>
              <a:off x="4468765" y="2921113"/>
              <a:ext cx="968470" cy="769441"/>
            </a:xfrm>
            <a:prstGeom prst="rect">
              <a:avLst/>
            </a:prstGeom>
            <a:noFill/>
          </p:spPr>
          <p:txBody>
            <a:bodyPr wrap="none" rtlCol="0">
              <a:spAutoFit/>
            </a:bodyPr>
            <a:lstStyle/>
            <a:p>
              <a:pPr algn="ctr"/>
              <a:r>
                <a:rPr lang="en-CA" sz="4400" dirty="0">
                  <a:gradFill>
                    <a:gsLst>
                      <a:gs pos="0">
                        <a:schemeClr val="tx1">
                          <a:lumMod val="65000"/>
                          <a:lumOff val="35000"/>
                        </a:schemeClr>
                      </a:gs>
                      <a:gs pos="100000">
                        <a:schemeClr val="tx1"/>
                      </a:gs>
                    </a:gsLst>
                    <a:path path="circle">
                      <a:fillToRect l="100000" t="100000"/>
                    </a:path>
                  </a:gradFill>
                  <a:latin typeface="에스코어 드림 9 Black" panose="020B0A03030302020204" pitchFamily="34" charset="-127"/>
                  <a:ea typeface="에스코어 드림 9 Black" panose="020B0A03030302020204" pitchFamily="34" charset="-127"/>
                </a:rPr>
                <a:t>VS</a:t>
              </a:r>
            </a:p>
          </p:txBody>
        </p:sp>
      </p:grpSp>
    </p:spTree>
    <p:extLst>
      <p:ext uri="{BB962C8B-B14F-4D97-AF65-F5344CB8AC3E}">
        <p14:creationId xmlns:p14="http://schemas.microsoft.com/office/powerpoint/2010/main" val="2690210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E48D5CF-E884-429B-968D-C85A7578A535}"/>
              </a:ext>
            </a:extLst>
          </p:cNvPr>
          <p:cNvSpPr/>
          <p:nvPr/>
        </p:nvSpPr>
        <p:spPr>
          <a:xfrm>
            <a:off x="5071545" y="4916830"/>
            <a:ext cx="2609826" cy="86174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extBox 3">
            <a:extLst>
              <a:ext uri="{FF2B5EF4-FFF2-40B4-BE49-F238E27FC236}">
                <a16:creationId xmlns:a16="http://schemas.microsoft.com/office/drawing/2014/main" id="{F4033C08-6A5A-4BD4-B895-BAEC7322332C}"/>
              </a:ext>
            </a:extLst>
          </p:cNvPr>
          <p:cNvSpPr txBox="1"/>
          <p:nvPr/>
        </p:nvSpPr>
        <p:spPr>
          <a:xfrm>
            <a:off x="207882" y="355327"/>
            <a:ext cx="2420663"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안면인식 기술리뷰</a:t>
            </a:r>
            <a:r>
              <a:rPr lang="en-CA" altLang="ko-KR" sz="1400" dirty="0">
                <a:latin typeface="에스코어 드림 4 Regular" panose="020B0503030302020204" pitchFamily="34" charset="-127"/>
                <a:ea typeface="에스코어 드림 4 Regular" panose="020B0503030302020204" pitchFamily="34" charset="-127"/>
              </a:rPr>
              <a:t>: </a:t>
            </a:r>
            <a:r>
              <a:rPr lang="en-CA" altLang="ko-KR" sz="1400" dirty="0" err="1">
                <a:latin typeface="에스코어 드림 4 Regular" panose="020B0503030302020204" pitchFamily="34" charset="-127"/>
                <a:ea typeface="에스코어 드림 4 Regular" panose="020B0503030302020204" pitchFamily="34" charset="-127"/>
              </a:rPr>
              <a:t>ArcFace</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Google Shape;161;p6">
            <a:extLst>
              <a:ext uri="{FF2B5EF4-FFF2-40B4-BE49-F238E27FC236}">
                <a16:creationId xmlns:a16="http://schemas.microsoft.com/office/drawing/2014/main" id="{57141CE7-205A-4D7D-852E-2C5C5A6A087A}"/>
              </a:ext>
            </a:extLst>
          </p:cNvPr>
          <p:cNvSpPr txBox="1"/>
          <p:nvPr/>
        </p:nvSpPr>
        <p:spPr>
          <a:xfrm>
            <a:off x="5111310" y="4916830"/>
            <a:ext cx="2807969" cy="861744"/>
          </a:xfrm>
          <a:prstGeom prst="rect">
            <a:avLst/>
          </a:prstGeom>
          <a:noFill/>
          <a:ln>
            <a:noFill/>
          </a:ln>
        </p:spPr>
        <p:txBody>
          <a:bodyPr spcFirstLastPara="1" wrap="square" lIns="91425" tIns="91425" rIns="91425" bIns="91425" anchor="t" anchorCtr="0">
            <a:spAutoFit/>
          </a:bodyPr>
          <a:lstStyle/>
          <a:p>
            <a:r>
              <a:rPr lang="en-CA" sz="1600" dirty="0">
                <a:latin typeface="에스코어 드림 7 ExtraBold" panose="020B0803030302020204" pitchFamily="34" charset="-127"/>
                <a:ea typeface="에스코어 드림 7 ExtraBold" panose="020B0803030302020204" pitchFamily="34" charset="-127"/>
                <a:cs typeface="Calibri"/>
                <a:sym typeface="Calibri"/>
              </a:rPr>
              <a:t>Margin-Loss</a:t>
            </a:r>
          </a:p>
          <a:p>
            <a:r>
              <a:rPr lang="en-CA" sz="1400" dirty="0">
                <a:latin typeface="에스코어 드림 3 Light" panose="020B0303030302020204" pitchFamily="34" charset="-127"/>
                <a:ea typeface="에스코어 드림 3 Light" panose="020B0303030302020204" pitchFamily="34" charset="-127"/>
                <a:cs typeface="Calibri"/>
                <a:sym typeface="Calibri"/>
              </a:rPr>
              <a:t>sample</a:t>
            </a:r>
            <a:r>
              <a:rPr lang="ko-KR" altLang="en-US" sz="1400" dirty="0">
                <a:latin typeface="에스코어 드림 3 Light" panose="020B0303030302020204" pitchFamily="34" charset="-127"/>
                <a:ea typeface="에스코어 드림 3 Light" panose="020B0303030302020204" pitchFamily="34" charset="-127"/>
                <a:cs typeface="Calibri"/>
                <a:sym typeface="Calibri"/>
              </a:rPr>
              <a:t>과 중심 간의 </a:t>
            </a:r>
            <a:r>
              <a:rPr lang="en-CA" altLang="ko-KR" sz="1400" dirty="0">
                <a:latin typeface="에스코어 드림 3 Light" panose="020B0303030302020204" pitchFamily="34" charset="-127"/>
                <a:ea typeface="에스코어 드림 3 Light" panose="020B0303030302020204" pitchFamily="34" charset="-127"/>
                <a:cs typeface="Calibri"/>
                <a:sym typeface="Calibri"/>
              </a:rPr>
              <a:t>geodesic distance margin</a:t>
            </a:r>
            <a:r>
              <a:rPr lang="ko-KR" altLang="en-US" sz="1400" dirty="0">
                <a:latin typeface="에스코어 드림 3 Light" panose="020B0303030302020204" pitchFamily="34" charset="-127"/>
                <a:ea typeface="에스코어 드림 3 Light" panose="020B0303030302020204" pitchFamily="34" charset="-127"/>
                <a:cs typeface="Calibri"/>
                <a:sym typeface="Calibri"/>
              </a:rPr>
              <a:t>을 추가</a:t>
            </a:r>
            <a:endParaRPr sz="1000" dirty="0">
              <a:latin typeface="에스코어 드림 3 Light" panose="020B0303030302020204" pitchFamily="34" charset="-127"/>
              <a:ea typeface="에스코어 드림 3 Light" panose="020B0303030302020204" pitchFamily="34" charset="-127"/>
              <a:cs typeface="Calibri"/>
              <a:sym typeface="Calibri"/>
            </a:endParaRPr>
          </a:p>
        </p:txBody>
      </p:sp>
      <p:cxnSp>
        <p:nvCxnSpPr>
          <p:cNvPr id="5" name="Straight Connector 4">
            <a:extLst>
              <a:ext uri="{FF2B5EF4-FFF2-40B4-BE49-F238E27FC236}">
                <a16:creationId xmlns:a16="http://schemas.microsoft.com/office/drawing/2014/main" id="{3C87E1B7-4BB1-4A58-B018-E12548415A96}"/>
              </a:ext>
            </a:extLst>
          </p:cNvPr>
          <p:cNvCxnSpPr>
            <a:cxnSpLocks/>
          </p:cNvCxnSpPr>
          <p:nvPr/>
        </p:nvCxnSpPr>
        <p:spPr>
          <a:xfrm flipH="1">
            <a:off x="6515294" y="4074290"/>
            <a:ext cx="200678" cy="84254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DFA0E66-DB9B-4A2A-B1D0-85E920DEEE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78" t="9602" r="54841"/>
          <a:stretch/>
        </p:blipFill>
        <p:spPr bwMode="auto">
          <a:xfrm>
            <a:off x="1442454" y="1403676"/>
            <a:ext cx="2609826" cy="250563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BC0289E-D2F3-4139-924A-4547B69FA0B1}"/>
              </a:ext>
            </a:extLst>
          </p:cNvPr>
          <p:cNvGrpSpPr/>
          <p:nvPr/>
        </p:nvGrpSpPr>
        <p:grpSpPr>
          <a:xfrm>
            <a:off x="5688332" y="1360576"/>
            <a:ext cx="2675780" cy="2591834"/>
            <a:chOff x="5688332" y="1366914"/>
            <a:chExt cx="2675780" cy="2591834"/>
          </a:xfrm>
        </p:grpSpPr>
        <p:pic>
          <p:nvPicPr>
            <p:cNvPr id="1028" name="Picture 4" descr="Geometrical interpretation of ArcFace. (a) Blue and green points represent embedding features from two different classes. ArcFace can directly impose angular (arc) margin between classes. (b) We show an intuitive correspondence between angle and arc margin. The angular margin of ArcFace corresponds to arc margin (geodesic distance) on the hypersphere surface.">
              <a:extLst>
                <a:ext uri="{FF2B5EF4-FFF2-40B4-BE49-F238E27FC236}">
                  <a16:creationId xmlns:a16="http://schemas.microsoft.com/office/drawing/2014/main" id="{0815FB3D-73D0-4BFC-82D5-9A31E9DD88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7" r="4162"/>
            <a:stretch/>
          </p:blipFill>
          <p:spPr bwMode="auto">
            <a:xfrm>
              <a:off x="5688332" y="1366914"/>
              <a:ext cx="2675780" cy="23432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32CC78-8E55-4905-9754-B8190336CAA1}"/>
                </a:ext>
              </a:extLst>
            </p:cNvPr>
            <p:cNvSpPr txBox="1"/>
            <p:nvPr/>
          </p:nvSpPr>
          <p:spPr>
            <a:xfrm>
              <a:off x="6515295" y="3650971"/>
              <a:ext cx="1481560" cy="307777"/>
            </a:xfrm>
            <a:prstGeom prst="rect">
              <a:avLst/>
            </a:prstGeom>
            <a:noFill/>
          </p:spPr>
          <p:txBody>
            <a:bodyPr wrap="square" rtlCol="0">
              <a:spAutoFit/>
            </a:bodyPr>
            <a:lstStyle/>
            <a:p>
              <a:r>
                <a:rPr lang="en-CA" sz="1400" dirty="0" err="1">
                  <a:latin typeface="에스코어 드림 6 Bold" panose="020B0703030302020204" pitchFamily="34" charset="-127"/>
                  <a:ea typeface="에스코어 드림 6 Bold" panose="020B0703030302020204" pitchFamily="34" charset="-127"/>
                </a:rPr>
                <a:t>ArcFace</a:t>
              </a:r>
              <a:endParaRPr lang="en-CA" sz="1400" dirty="0">
                <a:latin typeface="에스코어 드림 6 Bold" panose="020B0703030302020204" pitchFamily="34" charset="-127"/>
                <a:ea typeface="에스코어 드림 6 Bold" panose="020B0703030302020204" pitchFamily="34" charset="-127"/>
              </a:endParaRPr>
            </a:p>
          </p:txBody>
        </p:sp>
      </p:grpSp>
    </p:spTree>
    <p:extLst>
      <p:ext uri="{BB962C8B-B14F-4D97-AF65-F5344CB8AC3E}">
        <p14:creationId xmlns:p14="http://schemas.microsoft.com/office/powerpoint/2010/main" val="2372988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033C08-6A5A-4BD4-B895-BAEC7322332C}"/>
              </a:ext>
            </a:extLst>
          </p:cNvPr>
          <p:cNvSpPr txBox="1"/>
          <p:nvPr/>
        </p:nvSpPr>
        <p:spPr>
          <a:xfrm>
            <a:off x="207882" y="355327"/>
            <a:ext cx="2420663" cy="307777"/>
          </a:xfrm>
          <a:prstGeom prst="rect">
            <a:avLst/>
          </a:prstGeom>
          <a:noFill/>
        </p:spPr>
        <p:txBody>
          <a:bodyPr wrap="none" rtlCol="0">
            <a:spAutoFit/>
          </a:bodyPr>
          <a:lstStyle/>
          <a:p>
            <a:r>
              <a:rPr lang="ko-KR" altLang="en-US" sz="1400" dirty="0">
                <a:latin typeface="에스코어 드림 4 Regular" panose="020B0503030302020204" pitchFamily="34" charset="-127"/>
                <a:ea typeface="에스코어 드림 4 Regular" panose="020B0503030302020204" pitchFamily="34" charset="-127"/>
              </a:rPr>
              <a:t>안면인식 기술리뷰</a:t>
            </a:r>
            <a:r>
              <a:rPr lang="en-CA" altLang="ko-KR" sz="1400" dirty="0">
                <a:latin typeface="에스코어 드림 4 Regular" panose="020B0503030302020204" pitchFamily="34" charset="-127"/>
                <a:ea typeface="에스코어 드림 4 Regular" panose="020B0503030302020204" pitchFamily="34" charset="-127"/>
              </a:rPr>
              <a:t>: </a:t>
            </a:r>
            <a:r>
              <a:rPr lang="en-CA" altLang="ko-KR" sz="1400" dirty="0" err="1">
                <a:latin typeface="에스코어 드림 4 Regular" panose="020B0503030302020204" pitchFamily="34" charset="-127"/>
                <a:ea typeface="에스코어 드림 4 Regular" panose="020B0503030302020204" pitchFamily="34" charset="-127"/>
              </a:rPr>
              <a:t>ArcFace</a:t>
            </a:r>
            <a:endParaRPr lang="en-CA" sz="1400" dirty="0">
              <a:latin typeface="에스코어 드림 4 Regular" panose="020B0503030302020204" pitchFamily="34" charset="-127"/>
              <a:ea typeface="에스코어 드림 4 Regular" panose="020B0503030302020204" pitchFamily="34" charset="-127"/>
            </a:endParaRPr>
          </a:p>
        </p:txBody>
      </p:sp>
      <p:cxnSp>
        <p:nvCxnSpPr>
          <p:cNvPr id="18" name="Straight Connector 17">
            <a:extLst>
              <a:ext uri="{FF2B5EF4-FFF2-40B4-BE49-F238E27FC236}">
                <a16:creationId xmlns:a16="http://schemas.microsoft.com/office/drawing/2014/main" id="{0727FC96-E46A-457B-AF76-D339A7962C1A}"/>
              </a:ext>
            </a:extLst>
          </p:cNvPr>
          <p:cNvCxnSpPr>
            <a:cxnSpLocks/>
          </p:cNvCxnSpPr>
          <p:nvPr/>
        </p:nvCxnSpPr>
        <p:spPr>
          <a:xfrm>
            <a:off x="207882" y="388883"/>
            <a:ext cx="0" cy="232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Google Shape;161;p6">
            <a:extLst>
              <a:ext uri="{FF2B5EF4-FFF2-40B4-BE49-F238E27FC236}">
                <a16:creationId xmlns:a16="http://schemas.microsoft.com/office/drawing/2014/main" id="{57141CE7-205A-4D7D-852E-2C5C5A6A087A}"/>
              </a:ext>
            </a:extLst>
          </p:cNvPr>
          <p:cNvSpPr txBox="1"/>
          <p:nvPr/>
        </p:nvSpPr>
        <p:spPr>
          <a:xfrm>
            <a:off x="2431058" y="5240839"/>
            <a:ext cx="5043881" cy="615523"/>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pPr>
            <a:r>
              <a:rPr lang="ko-KR" altLang="en-US" sz="1400" b="0" i="0" u="none" strike="noStrike" dirty="0">
                <a:effectLst/>
                <a:latin typeface="에스코어 드림 3 Light" panose="020B0303030302020204" pitchFamily="34" charset="-127"/>
                <a:ea typeface="에스코어 드림 3 Light" panose="020B0303030302020204" pitchFamily="34" charset="-127"/>
              </a:rPr>
              <a:t>입력이 들어왔을 때 </a:t>
            </a:r>
            <a:r>
              <a:rPr lang="ko-KR" altLang="en-US" sz="1400" b="0" i="0" u="none" strike="noStrike" spc="-150" dirty="0">
                <a:effectLst/>
                <a:latin typeface="에스코어 드림 3 Light" panose="020B0303030302020204" pitchFamily="34" charset="-127"/>
                <a:ea typeface="에스코어 드림 3 Light" panose="020B0303030302020204" pitchFamily="34" charset="-127"/>
              </a:rPr>
              <a:t>얻어지는</a:t>
            </a:r>
            <a:r>
              <a:rPr lang="ko-KR" altLang="en-US" sz="1400" b="0" i="0" u="none" strike="noStrike" dirty="0">
                <a:effectLst/>
                <a:latin typeface="에스코어 드림 3 Light" panose="020B0303030302020204" pitchFamily="34" charset="-127"/>
                <a:ea typeface="에스코어 드림 3 Light" panose="020B0303030302020204" pitchFamily="34" charset="-127"/>
              </a:rPr>
              <a:t> 벡터를 </a:t>
            </a:r>
            <a:r>
              <a:rPr lang="ko-KR" altLang="en-US" sz="1400" b="0" i="0" u="none" strike="noStrike" dirty="0" err="1">
                <a:effectLst/>
                <a:latin typeface="에스코어 드림 3 Light" panose="020B0303030302020204" pitchFamily="34" charset="-127"/>
                <a:ea typeface="에스코어 드림 3 Light" panose="020B0303030302020204" pitchFamily="34" charset="-127"/>
              </a:rPr>
              <a:t>내적하여</a:t>
            </a:r>
            <a:r>
              <a:rPr lang="ko-KR" altLang="en-US" sz="1400" b="0" i="0" u="none" strike="noStrike" dirty="0">
                <a:effectLst/>
                <a:latin typeface="에스코어 드림 3 Light" panose="020B0303030302020204" pitchFamily="34" charset="-127"/>
                <a:ea typeface="에스코어 드림 3 Light" panose="020B0303030302020204" pitchFamily="34" charset="-127"/>
              </a:rPr>
              <a:t> 각도를 구한다</a:t>
            </a:r>
            <a:endParaRPr lang="ko-KR" altLang="en-US" sz="1100" b="0" dirty="0">
              <a:effectLst/>
              <a:latin typeface="에스코어 드림 3 Light" panose="020B0303030302020204" pitchFamily="34" charset="-127"/>
              <a:ea typeface="에스코어 드림 3 Light" panose="020B0303030302020204" pitchFamily="34" charset="-127"/>
            </a:endParaRPr>
          </a:p>
          <a:p>
            <a:pPr algn="ctr" rtl="0">
              <a:spcBef>
                <a:spcPts val="0"/>
              </a:spcBef>
              <a:spcAft>
                <a:spcPts val="0"/>
              </a:spcAft>
            </a:pPr>
            <a:r>
              <a:rPr lang="ko-KR" altLang="en-US" sz="1400" b="0" i="0" u="none" strike="noStrike" dirty="0">
                <a:effectLst/>
                <a:latin typeface="에스코어 드림 6 Bold" panose="020B0703030302020204" pitchFamily="34" charset="-127"/>
                <a:ea typeface="에스코어 드림 6 Bold" panose="020B0703030302020204" pitchFamily="34" charset="-127"/>
              </a:rPr>
              <a:t>정답 클래스와의 각도가 최소화 </a:t>
            </a:r>
            <a:r>
              <a:rPr lang="ko-KR" altLang="en-US" sz="1400" b="0" i="0" u="none" strike="noStrike" dirty="0">
                <a:effectLst/>
                <a:latin typeface="에스코어 드림 3 Light" panose="020B0303030302020204" pitchFamily="34" charset="-127"/>
                <a:ea typeface="에스코어 드림 3 Light" panose="020B0303030302020204" pitchFamily="34" charset="-127"/>
              </a:rPr>
              <a:t>되도록 학습</a:t>
            </a:r>
            <a:endParaRPr lang="ko-KR" altLang="en-US" sz="1100" b="0" dirty="0">
              <a:effectLst/>
              <a:latin typeface="에스코어 드림 3 Light" panose="020B0303030302020204" pitchFamily="34" charset="-127"/>
              <a:ea typeface="에스코어 드림 3 Light" panose="020B0303030302020204" pitchFamily="34" charset="-127"/>
            </a:endParaRPr>
          </a:p>
        </p:txBody>
      </p:sp>
      <p:pic>
        <p:nvPicPr>
          <p:cNvPr id="1028" name="Picture 4">
            <a:extLst>
              <a:ext uri="{FF2B5EF4-FFF2-40B4-BE49-F238E27FC236}">
                <a16:creationId xmlns:a16="http://schemas.microsoft.com/office/drawing/2014/main" id="{684B16D7-CF17-4CC8-A281-6DD3828E9B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0314"/>
          <a:stretch/>
        </p:blipFill>
        <p:spPr bwMode="auto">
          <a:xfrm>
            <a:off x="1790350" y="1971667"/>
            <a:ext cx="6325299" cy="254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6179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1090</TotalTime>
  <Words>827</Words>
  <Application>Microsoft Office PowerPoint</Application>
  <PresentationFormat>A4 Paper (210x297 mm)</PresentationFormat>
  <Paragraphs>131</Paragraphs>
  <Slides>20</Slides>
  <Notes>10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에스코어 드림 9 Black</vt:lpstr>
      <vt:lpstr>에스코어 드림 8 Heavy</vt:lpstr>
      <vt:lpstr>에스코어 드림 7 ExtraBold</vt:lpstr>
      <vt:lpstr>에스코어 드림 6 Bold</vt:lpstr>
      <vt:lpstr>에스코어 드림 3 Light</vt:lpstr>
      <vt:lpstr>Calibri Light</vt:lpstr>
      <vt:lpstr>Lato</vt:lpstr>
      <vt:lpstr>에스코어 드림 2 ExtraLight</vt:lpstr>
      <vt:lpstr>Mont Heavy DEMO</vt:lpstr>
      <vt:lpstr>Calibri</vt:lpstr>
      <vt:lpstr>에스코어 드림 4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Sangeun Baek</dc:creator>
  <cp:lastModifiedBy>Sangeun Baek</cp:lastModifiedBy>
  <cp:revision>19</cp:revision>
  <dcterms:created xsi:type="dcterms:W3CDTF">2022-04-26T15:17:04Z</dcterms:created>
  <dcterms:modified xsi:type="dcterms:W3CDTF">2022-04-28T12:04:08Z</dcterms:modified>
</cp:coreProperties>
</file>